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2">
  <p:sldMasterIdLst>
    <p:sldMasterId id="2147483665" r:id="rId1"/>
    <p:sldMasterId id="2147483677" r:id="rId2"/>
    <p:sldMasterId id="2147483692" r:id="rId3"/>
  </p:sldMasterIdLst>
  <p:notesMasterIdLst>
    <p:notesMasterId r:id="rId19"/>
  </p:notesMasterIdLst>
  <p:handoutMasterIdLst>
    <p:handoutMasterId r:id="rId20"/>
  </p:handoutMasterIdLst>
  <p:sldIdLst>
    <p:sldId id="1576" r:id="rId4"/>
    <p:sldId id="1555" r:id="rId5"/>
    <p:sldId id="1545" r:id="rId6"/>
    <p:sldId id="1574" r:id="rId7"/>
    <p:sldId id="1568" r:id="rId8"/>
    <p:sldId id="1561" r:id="rId9"/>
    <p:sldId id="1567" r:id="rId10"/>
    <p:sldId id="1563" r:id="rId11"/>
    <p:sldId id="1553" r:id="rId12"/>
    <p:sldId id="1569" r:id="rId13"/>
    <p:sldId id="1570" r:id="rId14"/>
    <p:sldId id="1571" r:id="rId15"/>
    <p:sldId id="1572" r:id="rId16"/>
    <p:sldId id="1573" r:id="rId17"/>
    <p:sldId id="1577" r:id="rId18"/>
  </p:sldIdLst>
  <p:sldSz cx="12192000" cy="6858000"/>
  <p:notesSz cx="6888163" cy="10020300"/>
  <p:embeddedFontLst>
    <p:embeddedFont>
      <p:font typeface="等线 Light" panose="02010600030101010101" pitchFamily="2" charset="-122"/>
      <p:regular r:id="rId21"/>
    </p:embeddedFont>
    <p:embeddedFont>
      <p:font typeface="DengXian" panose="02010600030101010101" pitchFamily="2" charset="-122"/>
      <p:regular r:id="rId22"/>
      <p:bold r:id="rId23"/>
    </p:embeddedFont>
    <p:embeddedFont>
      <p:font typeface="DengXian" panose="02010600030101010101" pitchFamily="2" charset="-122"/>
      <p:regular r:id="rId22"/>
      <p:bold r:id="rId23"/>
    </p:embeddedFont>
    <p:embeddedFont>
      <p:font typeface="MS Shell Dlg 2" panose="020B0604030504040204" pitchFamily="34" charset="0"/>
      <p:regular r:id="rId24"/>
      <p:bold r:id="rId25"/>
    </p:embeddedFont>
    <p:embeddedFont>
      <p:font typeface="Trebuchet MS" panose="020B0603020202020204" pitchFamily="34" charset="0"/>
      <p:regular r:id="rId26"/>
      <p:bold r:id="rId27"/>
      <p:italic r:id="rId28"/>
      <p:boldItalic r:id="rId29"/>
    </p:embeddedFont>
    <p:embeddedFont>
      <p:font typeface="Wingdings 2" panose="05020102010507070707" pitchFamily="18" charset="2"/>
      <p:regular r:id="rId30"/>
    </p:embeddedFont>
    <p:embeddedFont>
      <p:font typeface="Wingdings 3" panose="05040102010807070707" pitchFamily="18" charset="2"/>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HOU JUN" initials="ZJ"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4472C4"/>
    <a:srgbClr val="FFFFFF"/>
    <a:srgbClr val="FFFF00"/>
    <a:srgbClr val="BB43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87516" autoAdjust="0"/>
  </p:normalViewPr>
  <p:slideViewPr>
    <p:cSldViewPr snapToGrid="0">
      <p:cViewPr varScale="1">
        <p:scale>
          <a:sx n="81" d="100"/>
          <a:sy n="81" d="100"/>
        </p:scale>
        <p:origin x="120" y="6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200" d="100"/>
        <a:sy n="200" d="100"/>
      </p:scale>
      <p:origin x="0" y="-7336"/>
    </p:cViewPr>
  </p:sorterViewPr>
  <p:notesViewPr>
    <p:cSldViewPr snapToGrid="0">
      <p:cViewPr varScale="1">
        <p:scale>
          <a:sx n="43" d="100"/>
          <a:sy n="43" d="100"/>
        </p:scale>
        <p:origin x="1916" y="5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6.fntdata"/><Relationship Id="rId3" Type="http://schemas.openxmlformats.org/officeDocument/2006/relationships/slideMaster" Target="slideMasters/slideMaster3.xml"/><Relationship Id="rId21" Type="http://schemas.openxmlformats.org/officeDocument/2006/relationships/font" Target="fonts/font1.fntdata"/><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5.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handoutMaster" Target="handoutMasters/handout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4.fntdata"/><Relationship Id="rId32"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31" Type="http://schemas.openxmlformats.org/officeDocument/2006/relationships/font" Target="fonts/font11.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heme" Target="theme/theme1.xml"/><Relationship Id="rId8"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6C7441-6E0D-4934-B031-600D8FFB4C85}" type="doc">
      <dgm:prSet loTypeId="urn:microsoft.com/office/officeart/2005/8/layout/cycle1" loCatId="cycle" qsTypeId="urn:microsoft.com/office/officeart/2005/8/quickstyle/simple1" qsCatId="simple" csTypeId="urn:microsoft.com/office/officeart/2005/8/colors/colorful1" csCatId="colorful" phldr="1"/>
      <dgm:spPr/>
      <dgm:t>
        <a:bodyPr/>
        <a:lstStyle/>
        <a:p>
          <a:endParaRPr lang="en-US"/>
        </a:p>
      </dgm:t>
    </dgm:pt>
    <dgm:pt modelId="{4C331326-EE2A-4A8A-8D24-EBC5A8F12774}">
      <dgm:prSet/>
      <dgm:spPr/>
      <dgm:t>
        <a:bodyPr/>
        <a:lstStyle/>
        <a:p>
          <a:r>
            <a:rPr lang="en-US" dirty="0"/>
            <a:t> Brand New </a:t>
          </a:r>
        </a:p>
        <a:p>
          <a:r>
            <a:rPr lang="en-US" dirty="0"/>
            <a:t>Sustainable</a:t>
          </a:r>
        </a:p>
        <a:p>
          <a:r>
            <a:rPr lang="en-US" dirty="0"/>
            <a:t>Environmental</a:t>
          </a:r>
        </a:p>
        <a:p>
          <a:r>
            <a:rPr lang="en-US" dirty="0"/>
            <a:t>Friendly </a:t>
          </a:r>
        </a:p>
        <a:p>
          <a:r>
            <a:rPr lang="en-US" dirty="0"/>
            <a:t>Production</a:t>
          </a:r>
        </a:p>
        <a:p>
          <a:endParaRPr lang="en-US" dirty="0"/>
        </a:p>
      </dgm:t>
    </dgm:pt>
    <dgm:pt modelId="{39B7834B-E4EC-4F2B-8888-2AA1BD97E8D7}" type="parTrans" cxnId="{AA3303B0-3409-484D-B569-C9DE6B4157F2}">
      <dgm:prSet/>
      <dgm:spPr/>
      <dgm:t>
        <a:bodyPr/>
        <a:lstStyle/>
        <a:p>
          <a:endParaRPr lang="en-US"/>
        </a:p>
      </dgm:t>
    </dgm:pt>
    <dgm:pt modelId="{7BFE7953-5BB3-4840-83CC-B71A93576D53}" type="sibTrans" cxnId="{AA3303B0-3409-484D-B569-C9DE6B4157F2}">
      <dgm:prSet/>
      <dgm:spPr/>
      <dgm:t>
        <a:bodyPr/>
        <a:lstStyle/>
        <a:p>
          <a:endParaRPr lang="en-US"/>
        </a:p>
      </dgm:t>
    </dgm:pt>
    <dgm:pt modelId="{DB8CF3FD-C081-431B-845D-511561D81E2F}">
      <dgm:prSet/>
      <dgm:spPr/>
      <dgm:t>
        <a:bodyPr/>
        <a:lstStyle/>
        <a:p>
          <a:r>
            <a:rPr lang="en-US" dirty="0"/>
            <a:t>Worldwide patented </a:t>
          </a:r>
        </a:p>
      </dgm:t>
    </dgm:pt>
    <dgm:pt modelId="{B9755E8D-0847-4BC6-A659-C676D269EAE1}" type="parTrans" cxnId="{D46E49D8-4BBB-423F-AE83-34EDFF73317C}">
      <dgm:prSet/>
      <dgm:spPr/>
      <dgm:t>
        <a:bodyPr/>
        <a:lstStyle/>
        <a:p>
          <a:endParaRPr lang="en-US"/>
        </a:p>
      </dgm:t>
    </dgm:pt>
    <dgm:pt modelId="{1680111A-4586-4925-8E0D-508C5289DBF3}" type="sibTrans" cxnId="{D46E49D8-4BBB-423F-AE83-34EDFF73317C}">
      <dgm:prSet/>
      <dgm:spPr/>
      <dgm:t>
        <a:bodyPr/>
        <a:lstStyle/>
        <a:p>
          <a:endParaRPr lang="en-US"/>
        </a:p>
      </dgm:t>
    </dgm:pt>
    <dgm:pt modelId="{AD2E8CC9-6C05-4C69-854F-FBD006EEEAB8}">
      <dgm:prSet/>
      <dgm:spPr/>
      <dgm:t>
        <a:bodyPr/>
        <a:lstStyle/>
        <a:p>
          <a:r>
            <a:rPr lang="en-US" dirty="0"/>
            <a:t>Highest quality nipples ever. Earthquake resistant.</a:t>
          </a:r>
        </a:p>
      </dgm:t>
    </dgm:pt>
    <dgm:pt modelId="{D1BF7D34-CFCA-4332-872A-5A34A1B88DBB}" type="parTrans" cxnId="{1BA3D487-3A6D-4838-8B3C-87BBE33DD71B}">
      <dgm:prSet/>
      <dgm:spPr/>
      <dgm:t>
        <a:bodyPr/>
        <a:lstStyle/>
        <a:p>
          <a:endParaRPr lang="en-US"/>
        </a:p>
      </dgm:t>
    </dgm:pt>
    <dgm:pt modelId="{1F196822-F807-40E8-9DB5-27C00EB48B30}" type="sibTrans" cxnId="{1BA3D487-3A6D-4838-8B3C-87BBE33DD71B}">
      <dgm:prSet/>
      <dgm:spPr/>
      <dgm:t>
        <a:bodyPr/>
        <a:lstStyle/>
        <a:p>
          <a:endParaRPr lang="en-US"/>
        </a:p>
      </dgm:t>
    </dgm:pt>
    <dgm:pt modelId="{1753BB8B-B4D4-45EB-AA73-CC9A7B7272ED}">
      <dgm:prSet/>
      <dgm:spPr/>
      <dgm:t>
        <a:bodyPr/>
        <a:lstStyle/>
        <a:p>
          <a:r>
            <a:rPr lang="en-US" dirty="0"/>
            <a:t>Competitive pricing Fast delivery from EU</a:t>
          </a:r>
        </a:p>
      </dgm:t>
    </dgm:pt>
    <dgm:pt modelId="{F62D0D2D-66FB-4FCF-B477-6258D68E9752}" type="parTrans" cxnId="{41AAB6B1-0269-442A-84DF-E1919758D9D0}">
      <dgm:prSet/>
      <dgm:spPr/>
      <dgm:t>
        <a:bodyPr/>
        <a:lstStyle/>
        <a:p>
          <a:endParaRPr lang="nl-NL"/>
        </a:p>
      </dgm:t>
    </dgm:pt>
    <dgm:pt modelId="{D4FCFFC3-939C-4E31-91C3-102B46D07B94}" type="sibTrans" cxnId="{41AAB6B1-0269-442A-84DF-E1919758D9D0}">
      <dgm:prSet/>
      <dgm:spPr/>
      <dgm:t>
        <a:bodyPr/>
        <a:lstStyle/>
        <a:p>
          <a:endParaRPr lang="nl-NL"/>
        </a:p>
      </dgm:t>
    </dgm:pt>
    <dgm:pt modelId="{F356777F-9CA2-4A25-A932-1396A7A98D6F}" type="pres">
      <dgm:prSet presAssocID="{436C7441-6E0D-4934-B031-600D8FFB4C85}" presName="cycle" presStyleCnt="0">
        <dgm:presLayoutVars>
          <dgm:dir/>
          <dgm:resizeHandles val="exact"/>
        </dgm:presLayoutVars>
      </dgm:prSet>
      <dgm:spPr/>
    </dgm:pt>
    <dgm:pt modelId="{E04A94BC-A0C1-4A9C-B894-D2D3A52C86B1}" type="pres">
      <dgm:prSet presAssocID="{4C331326-EE2A-4A8A-8D24-EBC5A8F12774}" presName="dummy" presStyleCnt="0"/>
      <dgm:spPr/>
    </dgm:pt>
    <dgm:pt modelId="{6B00BD57-EAB2-440F-B7CD-0B35AFAF7DF3}" type="pres">
      <dgm:prSet presAssocID="{4C331326-EE2A-4A8A-8D24-EBC5A8F12774}" presName="node" presStyleLbl="revTx" presStyleIdx="0" presStyleCnt="4">
        <dgm:presLayoutVars>
          <dgm:bulletEnabled val="1"/>
        </dgm:presLayoutVars>
      </dgm:prSet>
      <dgm:spPr/>
    </dgm:pt>
    <dgm:pt modelId="{338D3EFA-98F3-4F33-BBBF-2F1A8B03C663}" type="pres">
      <dgm:prSet presAssocID="{7BFE7953-5BB3-4840-83CC-B71A93576D53}" presName="sibTrans" presStyleLbl="node1" presStyleIdx="0" presStyleCnt="4"/>
      <dgm:spPr/>
    </dgm:pt>
    <dgm:pt modelId="{D4D92322-AFD9-45F3-BD4E-285FC80B81B7}" type="pres">
      <dgm:prSet presAssocID="{DB8CF3FD-C081-431B-845D-511561D81E2F}" presName="dummy" presStyleCnt="0"/>
      <dgm:spPr/>
    </dgm:pt>
    <dgm:pt modelId="{43A59D09-9391-43C1-B03E-25E08F888CAA}" type="pres">
      <dgm:prSet presAssocID="{DB8CF3FD-C081-431B-845D-511561D81E2F}" presName="node" presStyleLbl="revTx" presStyleIdx="1" presStyleCnt="4">
        <dgm:presLayoutVars>
          <dgm:bulletEnabled val="1"/>
        </dgm:presLayoutVars>
      </dgm:prSet>
      <dgm:spPr/>
    </dgm:pt>
    <dgm:pt modelId="{0AED3237-439A-41B4-A5C4-C441C6C6AECB}" type="pres">
      <dgm:prSet presAssocID="{1680111A-4586-4925-8E0D-508C5289DBF3}" presName="sibTrans" presStyleLbl="node1" presStyleIdx="1" presStyleCnt="4"/>
      <dgm:spPr/>
    </dgm:pt>
    <dgm:pt modelId="{1A05BFFD-70B9-4D2D-A911-049CE281BD17}" type="pres">
      <dgm:prSet presAssocID="{AD2E8CC9-6C05-4C69-854F-FBD006EEEAB8}" presName="dummy" presStyleCnt="0"/>
      <dgm:spPr/>
    </dgm:pt>
    <dgm:pt modelId="{CBD9346E-5752-4C22-93B0-878AFF4C842B}" type="pres">
      <dgm:prSet presAssocID="{AD2E8CC9-6C05-4C69-854F-FBD006EEEAB8}" presName="node" presStyleLbl="revTx" presStyleIdx="2" presStyleCnt="4">
        <dgm:presLayoutVars>
          <dgm:bulletEnabled val="1"/>
        </dgm:presLayoutVars>
      </dgm:prSet>
      <dgm:spPr/>
    </dgm:pt>
    <dgm:pt modelId="{49C155C1-59CC-42C5-B26E-188F49C67197}" type="pres">
      <dgm:prSet presAssocID="{1F196822-F807-40E8-9DB5-27C00EB48B30}" presName="sibTrans" presStyleLbl="node1" presStyleIdx="2" presStyleCnt="4"/>
      <dgm:spPr/>
    </dgm:pt>
    <dgm:pt modelId="{AE61D5E3-F775-44F8-869A-1DA7B45EABB7}" type="pres">
      <dgm:prSet presAssocID="{1753BB8B-B4D4-45EB-AA73-CC9A7B7272ED}" presName="dummy" presStyleCnt="0"/>
      <dgm:spPr/>
    </dgm:pt>
    <dgm:pt modelId="{B0879B48-965D-4414-A747-626C2B719278}" type="pres">
      <dgm:prSet presAssocID="{1753BB8B-B4D4-45EB-AA73-CC9A7B7272ED}" presName="node" presStyleLbl="revTx" presStyleIdx="3" presStyleCnt="4">
        <dgm:presLayoutVars>
          <dgm:bulletEnabled val="1"/>
        </dgm:presLayoutVars>
      </dgm:prSet>
      <dgm:spPr/>
    </dgm:pt>
    <dgm:pt modelId="{B552DF9A-FDBC-4215-A26D-FA5CC98A645B}" type="pres">
      <dgm:prSet presAssocID="{D4FCFFC3-939C-4E31-91C3-102B46D07B94}" presName="sibTrans" presStyleLbl="node1" presStyleIdx="3" presStyleCnt="4"/>
      <dgm:spPr/>
    </dgm:pt>
  </dgm:ptLst>
  <dgm:cxnLst>
    <dgm:cxn modelId="{CAAEE607-DC44-4ACA-A9A6-E9FE4BA8ADDA}" type="presOf" srcId="{D4FCFFC3-939C-4E31-91C3-102B46D07B94}" destId="{B552DF9A-FDBC-4215-A26D-FA5CC98A645B}" srcOrd="0" destOrd="0" presId="urn:microsoft.com/office/officeart/2005/8/layout/cycle1"/>
    <dgm:cxn modelId="{8844600A-C66E-42D4-AD62-59CFD5FA4FB1}" type="presOf" srcId="{4C331326-EE2A-4A8A-8D24-EBC5A8F12774}" destId="{6B00BD57-EAB2-440F-B7CD-0B35AFAF7DF3}" srcOrd="0" destOrd="0" presId="urn:microsoft.com/office/officeart/2005/8/layout/cycle1"/>
    <dgm:cxn modelId="{9C81BE30-3E83-4E78-BDBA-A20E77B69F5B}" type="presOf" srcId="{DB8CF3FD-C081-431B-845D-511561D81E2F}" destId="{43A59D09-9391-43C1-B03E-25E08F888CAA}" srcOrd="0" destOrd="0" presId="urn:microsoft.com/office/officeart/2005/8/layout/cycle1"/>
    <dgm:cxn modelId="{64C23334-23E2-4A73-99E2-1EAE940D8BEA}" type="presOf" srcId="{436C7441-6E0D-4934-B031-600D8FFB4C85}" destId="{F356777F-9CA2-4A25-A932-1396A7A98D6F}" srcOrd="0" destOrd="0" presId="urn:microsoft.com/office/officeart/2005/8/layout/cycle1"/>
    <dgm:cxn modelId="{E855156F-E9E8-4F99-B1C0-6BAB00A1F15B}" type="presOf" srcId="{7BFE7953-5BB3-4840-83CC-B71A93576D53}" destId="{338D3EFA-98F3-4F33-BBBF-2F1A8B03C663}" srcOrd="0" destOrd="0" presId="urn:microsoft.com/office/officeart/2005/8/layout/cycle1"/>
    <dgm:cxn modelId="{60917B7B-750C-4A44-88E4-60A8E9D948CF}" type="presOf" srcId="{1753BB8B-B4D4-45EB-AA73-CC9A7B7272ED}" destId="{B0879B48-965D-4414-A747-626C2B719278}" srcOrd="0" destOrd="0" presId="urn:microsoft.com/office/officeart/2005/8/layout/cycle1"/>
    <dgm:cxn modelId="{1BA3D487-3A6D-4838-8B3C-87BBE33DD71B}" srcId="{436C7441-6E0D-4934-B031-600D8FFB4C85}" destId="{AD2E8CC9-6C05-4C69-854F-FBD006EEEAB8}" srcOrd="2" destOrd="0" parTransId="{D1BF7D34-CFCA-4332-872A-5A34A1B88DBB}" sibTransId="{1F196822-F807-40E8-9DB5-27C00EB48B30}"/>
    <dgm:cxn modelId="{5CF1E09C-16C9-493E-861A-B2B0AA06E797}" type="presOf" srcId="{1680111A-4586-4925-8E0D-508C5289DBF3}" destId="{0AED3237-439A-41B4-A5C4-C441C6C6AECB}" srcOrd="0" destOrd="0" presId="urn:microsoft.com/office/officeart/2005/8/layout/cycle1"/>
    <dgm:cxn modelId="{ED4496A2-F5F0-4BC2-9E95-358B45A28700}" type="presOf" srcId="{1F196822-F807-40E8-9DB5-27C00EB48B30}" destId="{49C155C1-59CC-42C5-B26E-188F49C67197}" srcOrd="0" destOrd="0" presId="urn:microsoft.com/office/officeart/2005/8/layout/cycle1"/>
    <dgm:cxn modelId="{AA3303B0-3409-484D-B569-C9DE6B4157F2}" srcId="{436C7441-6E0D-4934-B031-600D8FFB4C85}" destId="{4C331326-EE2A-4A8A-8D24-EBC5A8F12774}" srcOrd="0" destOrd="0" parTransId="{39B7834B-E4EC-4F2B-8888-2AA1BD97E8D7}" sibTransId="{7BFE7953-5BB3-4840-83CC-B71A93576D53}"/>
    <dgm:cxn modelId="{41AAB6B1-0269-442A-84DF-E1919758D9D0}" srcId="{436C7441-6E0D-4934-B031-600D8FFB4C85}" destId="{1753BB8B-B4D4-45EB-AA73-CC9A7B7272ED}" srcOrd="3" destOrd="0" parTransId="{F62D0D2D-66FB-4FCF-B477-6258D68E9752}" sibTransId="{D4FCFFC3-939C-4E31-91C3-102B46D07B94}"/>
    <dgm:cxn modelId="{D46E49D8-4BBB-423F-AE83-34EDFF73317C}" srcId="{436C7441-6E0D-4934-B031-600D8FFB4C85}" destId="{DB8CF3FD-C081-431B-845D-511561D81E2F}" srcOrd="1" destOrd="0" parTransId="{B9755E8D-0847-4BC6-A659-C676D269EAE1}" sibTransId="{1680111A-4586-4925-8E0D-508C5289DBF3}"/>
    <dgm:cxn modelId="{7D2040F7-88C4-46AF-A5BE-03902967F80A}" type="presOf" srcId="{AD2E8CC9-6C05-4C69-854F-FBD006EEEAB8}" destId="{CBD9346E-5752-4C22-93B0-878AFF4C842B}" srcOrd="0" destOrd="0" presId="urn:microsoft.com/office/officeart/2005/8/layout/cycle1"/>
    <dgm:cxn modelId="{FD0E57AB-8364-494B-8392-15B32D3AFE09}" type="presParOf" srcId="{F356777F-9CA2-4A25-A932-1396A7A98D6F}" destId="{E04A94BC-A0C1-4A9C-B894-D2D3A52C86B1}" srcOrd="0" destOrd="0" presId="urn:microsoft.com/office/officeart/2005/8/layout/cycle1"/>
    <dgm:cxn modelId="{7DA1615A-9C39-4CEA-8571-DCEB8BDF82B2}" type="presParOf" srcId="{F356777F-9CA2-4A25-A932-1396A7A98D6F}" destId="{6B00BD57-EAB2-440F-B7CD-0B35AFAF7DF3}" srcOrd="1" destOrd="0" presId="urn:microsoft.com/office/officeart/2005/8/layout/cycle1"/>
    <dgm:cxn modelId="{D6E8A2E1-5797-4F84-806E-70F0DDD9B357}" type="presParOf" srcId="{F356777F-9CA2-4A25-A932-1396A7A98D6F}" destId="{338D3EFA-98F3-4F33-BBBF-2F1A8B03C663}" srcOrd="2" destOrd="0" presId="urn:microsoft.com/office/officeart/2005/8/layout/cycle1"/>
    <dgm:cxn modelId="{6266EA1A-97F0-434C-8259-6C22A7FB9DCE}" type="presParOf" srcId="{F356777F-9CA2-4A25-A932-1396A7A98D6F}" destId="{D4D92322-AFD9-45F3-BD4E-285FC80B81B7}" srcOrd="3" destOrd="0" presId="urn:microsoft.com/office/officeart/2005/8/layout/cycle1"/>
    <dgm:cxn modelId="{986C05C6-5664-453F-9B85-A4A400275D1E}" type="presParOf" srcId="{F356777F-9CA2-4A25-A932-1396A7A98D6F}" destId="{43A59D09-9391-43C1-B03E-25E08F888CAA}" srcOrd="4" destOrd="0" presId="urn:microsoft.com/office/officeart/2005/8/layout/cycle1"/>
    <dgm:cxn modelId="{AFF77C36-1853-4AC6-B756-863C5675C39F}" type="presParOf" srcId="{F356777F-9CA2-4A25-A932-1396A7A98D6F}" destId="{0AED3237-439A-41B4-A5C4-C441C6C6AECB}" srcOrd="5" destOrd="0" presId="urn:microsoft.com/office/officeart/2005/8/layout/cycle1"/>
    <dgm:cxn modelId="{A6E9F57D-0AE5-4C39-BFF9-1964EFAF3BCD}" type="presParOf" srcId="{F356777F-9CA2-4A25-A932-1396A7A98D6F}" destId="{1A05BFFD-70B9-4D2D-A911-049CE281BD17}" srcOrd="6" destOrd="0" presId="urn:microsoft.com/office/officeart/2005/8/layout/cycle1"/>
    <dgm:cxn modelId="{BD97D543-31D1-4CF1-ADB8-9B961E98AAD2}" type="presParOf" srcId="{F356777F-9CA2-4A25-A932-1396A7A98D6F}" destId="{CBD9346E-5752-4C22-93B0-878AFF4C842B}" srcOrd="7" destOrd="0" presId="urn:microsoft.com/office/officeart/2005/8/layout/cycle1"/>
    <dgm:cxn modelId="{FF8DD498-B8DE-4A9A-9BBA-8C0A9E20B144}" type="presParOf" srcId="{F356777F-9CA2-4A25-A932-1396A7A98D6F}" destId="{49C155C1-59CC-42C5-B26E-188F49C67197}" srcOrd="8" destOrd="0" presId="urn:microsoft.com/office/officeart/2005/8/layout/cycle1"/>
    <dgm:cxn modelId="{F84C8B7A-3F12-45C1-9FED-AA89697F1A6B}" type="presParOf" srcId="{F356777F-9CA2-4A25-A932-1396A7A98D6F}" destId="{AE61D5E3-F775-44F8-869A-1DA7B45EABB7}" srcOrd="9" destOrd="0" presId="urn:microsoft.com/office/officeart/2005/8/layout/cycle1"/>
    <dgm:cxn modelId="{BFC85972-9157-4DF1-A54B-5FAEA401C1D2}" type="presParOf" srcId="{F356777F-9CA2-4A25-A932-1396A7A98D6F}" destId="{B0879B48-965D-4414-A747-626C2B719278}" srcOrd="10" destOrd="0" presId="urn:microsoft.com/office/officeart/2005/8/layout/cycle1"/>
    <dgm:cxn modelId="{F18E3A8D-CFF0-483D-ACCC-553FCA39C073}" type="presParOf" srcId="{F356777F-9CA2-4A25-A932-1396A7A98D6F}" destId="{B552DF9A-FDBC-4215-A26D-FA5CC98A645B}"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00BD57-EAB2-440F-B7CD-0B35AFAF7DF3}">
      <dsp:nvSpPr>
        <dsp:cNvPr id="0" name=""/>
        <dsp:cNvSpPr/>
      </dsp:nvSpPr>
      <dsp:spPr>
        <a:xfrm>
          <a:off x="5408547" y="107775"/>
          <a:ext cx="1714169" cy="1714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 Brand New </a:t>
          </a:r>
        </a:p>
        <a:p>
          <a:pPr marL="0" lvl="0" indent="0" algn="ctr" defTabSz="666750">
            <a:lnSpc>
              <a:spcPct val="90000"/>
            </a:lnSpc>
            <a:spcBef>
              <a:spcPct val="0"/>
            </a:spcBef>
            <a:spcAft>
              <a:spcPct val="35000"/>
            </a:spcAft>
            <a:buNone/>
          </a:pPr>
          <a:r>
            <a:rPr lang="en-US" sz="1500" kern="1200" dirty="0"/>
            <a:t>Sustainable</a:t>
          </a:r>
        </a:p>
        <a:p>
          <a:pPr marL="0" lvl="0" indent="0" algn="ctr" defTabSz="666750">
            <a:lnSpc>
              <a:spcPct val="90000"/>
            </a:lnSpc>
            <a:spcBef>
              <a:spcPct val="0"/>
            </a:spcBef>
            <a:spcAft>
              <a:spcPct val="35000"/>
            </a:spcAft>
            <a:buNone/>
          </a:pPr>
          <a:r>
            <a:rPr lang="en-US" sz="1500" kern="1200" dirty="0"/>
            <a:t>Environmental</a:t>
          </a:r>
        </a:p>
        <a:p>
          <a:pPr marL="0" lvl="0" indent="0" algn="ctr" defTabSz="666750">
            <a:lnSpc>
              <a:spcPct val="90000"/>
            </a:lnSpc>
            <a:spcBef>
              <a:spcPct val="0"/>
            </a:spcBef>
            <a:spcAft>
              <a:spcPct val="35000"/>
            </a:spcAft>
            <a:buNone/>
          </a:pPr>
          <a:r>
            <a:rPr lang="en-US" sz="1500" kern="1200" dirty="0"/>
            <a:t>Friendly </a:t>
          </a:r>
        </a:p>
        <a:p>
          <a:pPr marL="0" lvl="0" indent="0" algn="ctr" defTabSz="666750">
            <a:lnSpc>
              <a:spcPct val="90000"/>
            </a:lnSpc>
            <a:spcBef>
              <a:spcPct val="0"/>
            </a:spcBef>
            <a:spcAft>
              <a:spcPct val="35000"/>
            </a:spcAft>
            <a:buNone/>
          </a:pPr>
          <a:r>
            <a:rPr lang="en-US" sz="1500" kern="1200" dirty="0"/>
            <a:t>Production</a:t>
          </a:r>
        </a:p>
        <a:p>
          <a:pPr marL="0" lvl="0" indent="0" algn="ctr" defTabSz="666750">
            <a:lnSpc>
              <a:spcPct val="90000"/>
            </a:lnSpc>
            <a:spcBef>
              <a:spcPct val="0"/>
            </a:spcBef>
            <a:spcAft>
              <a:spcPct val="35000"/>
            </a:spcAft>
            <a:buNone/>
          </a:pPr>
          <a:endParaRPr lang="en-US" sz="1500" kern="1200" dirty="0"/>
        </a:p>
      </dsp:txBody>
      <dsp:txXfrm>
        <a:off x="5408547" y="107775"/>
        <a:ext cx="1714169" cy="1714169"/>
      </dsp:txXfrm>
    </dsp:sp>
    <dsp:sp modelId="{338D3EFA-98F3-4F33-BBBF-2F1A8B03C663}">
      <dsp:nvSpPr>
        <dsp:cNvPr id="0" name=""/>
        <dsp:cNvSpPr/>
      </dsp:nvSpPr>
      <dsp:spPr>
        <a:xfrm>
          <a:off x="2387053" y="-587"/>
          <a:ext cx="4844025" cy="4844025"/>
        </a:xfrm>
        <a:prstGeom prst="circularArrow">
          <a:avLst>
            <a:gd name="adj1" fmla="val 6901"/>
            <a:gd name="adj2" fmla="val 465230"/>
            <a:gd name="adj3" fmla="val 549930"/>
            <a:gd name="adj4" fmla="val 20584840"/>
            <a:gd name="adj5" fmla="val 8051"/>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A59D09-9391-43C1-B03E-25E08F888CAA}">
      <dsp:nvSpPr>
        <dsp:cNvPr id="0" name=""/>
        <dsp:cNvSpPr/>
      </dsp:nvSpPr>
      <dsp:spPr>
        <a:xfrm>
          <a:off x="5408547" y="3020906"/>
          <a:ext cx="1714169" cy="1714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Worldwide patented </a:t>
          </a:r>
        </a:p>
      </dsp:txBody>
      <dsp:txXfrm>
        <a:off x="5408547" y="3020906"/>
        <a:ext cx="1714169" cy="1714169"/>
      </dsp:txXfrm>
    </dsp:sp>
    <dsp:sp modelId="{0AED3237-439A-41B4-A5C4-C441C6C6AECB}">
      <dsp:nvSpPr>
        <dsp:cNvPr id="0" name=""/>
        <dsp:cNvSpPr/>
      </dsp:nvSpPr>
      <dsp:spPr>
        <a:xfrm>
          <a:off x="2387053" y="-587"/>
          <a:ext cx="4844025" cy="4844025"/>
        </a:xfrm>
        <a:prstGeom prst="circularArrow">
          <a:avLst>
            <a:gd name="adj1" fmla="val 6901"/>
            <a:gd name="adj2" fmla="val 465230"/>
            <a:gd name="adj3" fmla="val 5949930"/>
            <a:gd name="adj4" fmla="val 4384840"/>
            <a:gd name="adj5" fmla="val 8051"/>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D9346E-5752-4C22-93B0-878AFF4C842B}">
      <dsp:nvSpPr>
        <dsp:cNvPr id="0" name=""/>
        <dsp:cNvSpPr/>
      </dsp:nvSpPr>
      <dsp:spPr>
        <a:xfrm>
          <a:off x="2495416" y="3020906"/>
          <a:ext cx="1714169" cy="1714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Highest quality nipples ever. Earthquake resistant.</a:t>
          </a:r>
        </a:p>
      </dsp:txBody>
      <dsp:txXfrm>
        <a:off x="2495416" y="3020906"/>
        <a:ext cx="1714169" cy="1714169"/>
      </dsp:txXfrm>
    </dsp:sp>
    <dsp:sp modelId="{49C155C1-59CC-42C5-B26E-188F49C67197}">
      <dsp:nvSpPr>
        <dsp:cNvPr id="0" name=""/>
        <dsp:cNvSpPr/>
      </dsp:nvSpPr>
      <dsp:spPr>
        <a:xfrm>
          <a:off x="2387053" y="-587"/>
          <a:ext cx="4844025" cy="4844025"/>
        </a:xfrm>
        <a:prstGeom prst="circularArrow">
          <a:avLst>
            <a:gd name="adj1" fmla="val 6901"/>
            <a:gd name="adj2" fmla="val 465230"/>
            <a:gd name="adj3" fmla="val 11349930"/>
            <a:gd name="adj4" fmla="val 9784840"/>
            <a:gd name="adj5" fmla="val 8051"/>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879B48-965D-4414-A747-626C2B719278}">
      <dsp:nvSpPr>
        <dsp:cNvPr id="0" name=""/>
        <dsp:cNvSpPr/>
      </dsp:nvSpPr>
      <dsp:spPr>
        <a:xfrm>
          <a:off x="2495416" y="107775"/>
          <a:ext cx="1714169" cy="1714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Competitive pricing Fast delivery from EU</a:t>
          </a:r>
        </a:p>
      </dsp:txBody>
      <dsp:txXfrm>
        <a:off x="2495416" y="107775"/>
        <a:ext cx="1714169" cy="1714169"/>
      </dsp:txXfrm>
    </dsp:sp>
    <dsp:sp modelId="{B552DF9A-FDBC-4215-A26D-FA5CC98A645B}">
      <dsp:nvSpPr>
        <dsp:cNvPr id="0" name=""/>
        <dsp:cNvSpPr/>
      </dsp:nvSpPr>
      <dsp:spPr>
        <a:xfrm>
          <a:off x="2387053" y="-587"/>
          <a:ext cx="4844025" cy="4844025"/>
        </a:xfrm>
        <a:prstGeom prst="circularArrow">
          <a:avLst>
            <a:gd name="adj1" fmla="val 6901"/>
            <a:gd name="adj2" fmla="val 465230"/>
            <a:gd name="adj3" fmla="val 16749930"/>
            <a:gd name="adj4" fmla="val 15184840"/>
            <a:gd name="adj5" fmla="val 8051"/>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1"/>
            <a:ext cx="2984871" cy="502755"/>
          </a:xfrm>
          <a:prstGeom prst="rect">
            <a:avLst/>
          </a:prstGeom>
        </p:spPr>
        <p:txBody>
          <a:bodyPr vert="horz" lIns="96566" tIns="48282" rIns="96566" bIns="48282" rtlCol="0"/>
          <a:lstStyle>
            <a:lvl1pPr algn="l">
              <a:defRPr sz="1300"/>
            </a:lvl1pPr>
          </a:lstStyle>
          <a:p>
            <a:endParaRPr lang="zh-CN" altLang="en-US"/>
          </a:p>
        </p:txBody>
      </p:sp>
      <p:sp>
        <p:nvSpPr>
          <p:cNvPr id="3" name="日期占位符 2"/>
          <p:cNvSpPr>
            <a:spLocks noGrp="1"/>
          </p:cNvSpPr>
          <p:nvPr>
            <p:ph type="dt" sz="quarter" idx="1"/>
          </p:nvPr>
        </p:nvSpPr>
        <p:spPr>
          <a:xfrm>
            <a:off x="3901700" y="1"/>
            <a:ext cx="2984871" cy="502755"/>
          </a:xfrm>
          <a:prstGeom prst="rect">
            <a:avLst/>
          </a:prstGeom>
        </p:spPr>
        <p:txBody>
          <a:bodyPr vert="horz" lIns="96566" tIns="48282" rIns="96566" bIns="48282" rtlCol="0"/>
          <a:lstStyle>
            <a:lvl1pPr algn="r">
              <a:defRPr sz="1300"/>
            </a:lvl1pPr>
          </a:lstStyle>
          <a:p>
            <a:fld id="{B6CBCB3F-9BD2-487A-9C32-D5CF82481551}" type="datetimeFigureOut">
              <a:rPr lang="zh-CN" altLang="en-US" smtClean="0"/>
              <a:t>2024/10/16</a:t>
            </a:fld>
            <a:endParaRPr lang="zh-CN" altLang="en-US"/>
          </a:p>
        </p:txBody>
      </p:sp>
      <p:sp>
        <p:nvSpPr>
          <p:cNvPr id="4" name="页脚占位符 3"/>
          <p:cNvSpPr>
            <a:spLocks noGrp="1"/>
          </p:cNvSpPr>
          <p:nvPr>
            <p:ph type="ftr" sz="quarter" idx="2"/>
          </p:nvPr>
        </p:nvSpPr>
        <p:spPr>
          <a:xfrm>
            <a:off x="1" y="9517548"/>
            <a:ext cx="2984871" cy="502754"/>
          </a:xfrm>
          <a:prstGeom prst="rect">
            <a:avLst/>
          </a:prstGeom>
        </p:spPr>
        <p:txBody>
          <a:bodyPr vert="horz" lIns="96566" tIns="48282" rIns="96566" bIns="48282" rtlCol="0" anchor="b"/>
          <a:lstStyle>
            <a:lvl1pPr algn="l">
              <a:defRPr sz="1300"/>
            </a:lvl1pPr>
          </a:lstStyle>
          <a:p>
            <a:endParaRPr lang="zh-CN" altLang="en-US"/>
          </a:p>
        </p:txBody>
      </p:sp>
      <p:sp>
        <p:nvSpPr>
          <p:cNvPr id="5" name="灯片编号占位符 4"/>
          <p:cNvSpPr>
            <a:spLocks noGrp="1"/>
          </p:cNvSpPr>
          <p:nvPr>
            <p:ph type="sldNum" sz="quarter" idx="3"/>
          </p:nvPr>
        </p:nvSpPr>
        <p:spPr>
          <a:xfrm>
            <a:off x="3901700" y="9517548"/>
            <a:ext cx="2984871" cy="502754"/>
          </a:xfrm>
          <a:prstGeom prst="rect">
            <a:avLst/>
          </a:prstGeom>
        </p:spPr>
        <p:txBody>
          <a:bodyPr vert="horz" lIns="96566" tIns="48282" rIns="96566" bIns="48282" rtlCol="0" anchor="b"/>
          <a:lstStyle>
            <a:lvl1pPr algn="r">
              <a:defRPr sz="1300"/>
            </a:lvl1pPr>
          </a:lstStyle>
          <a:p>
            <a:fld id="{F7D2728C-E38A-4E12-A9B1-9329E81C9D4A}"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1"/>
            <a:ext cx="2984871" cy="502755"/>
          </a:xfrm>
          <a:prstGeom prst="rect">
            <a:avLst/>
          </a:prstGeom>
        </p:spPr>
        <p:txBody>
          <a:bodyPr vert="horz" lIns="96566" tIns="48282" rIns="96566" bIns="48282" rtlCol="0"/>
          <a:lstStyle>
            <a:lvl1pPr algn="l">
              <a:defRPr sz="1300"/>
            </a:lvl1pPr>
          </a:lstStyle>
          <a:p>
            <a:endParaRPr lang="zh-CN" altLang="en-US"/>
          </a:p>
        </p:txBody>
      </p:sp>
      <p:sp>
        <p:nvSpPr>
          <p:cNvPr id="3" name="日期占位符 2"/>
          <p:cNvSpPr>
            <a:spLocks noGrp="1"/>
          </p:cNvSpPr>
          <p:nvPr>
            <p:ph type="dt" idx="1"/>
          </p:nvPr>
        </p:nvSpPr>
        <p:spPr>
          <a:xfrm>
            <a:off x="3901700" y="1"/>
            <a:ext cx="2984871" cy="502755"/>
          </a:xfrm>
          <a:prstGeom prst="rect">
            <a:avLst/>
          </a:prstGeom>
        </p:spPr>
        <p:txBody>
          <a:bodyPr vert="horz" lIns="96566" tIns="48282" rIns="96566" bIns="48282" rtlCol="0"/>
          <a:lstStyle>
            <a:lvl1pPr algn="r">
              <a:defRPr sz="1300"/>
            </a:lvl1pPr>
          </a:lstStyle>
          <a:p>
            <a:fld id="{FE09167D-AC1C-4CDA-A330-6C29E9E74BA9}" type="datetimeFigureOut">
              <a:rPr lang="zh-CN" altLang="en-US" smtClean="0"/>
              <a:t>2024/10/16</a:t>
            </a:fld>
            <a:endParaRPr lang="zh-CN" altLang="en-US"/>
          </a:p>
        </p:txBody>
      </p:sp>
      <p:sp>
        <p:nvSpPr>
          <p:cNvPr id="4" name="幻灯片图像占位符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566" tIns="48282" rIns="96566" bIns="48282" rtlCol="0" anchor="ctr"/>
          <a:lstStyle/>
          <a:p>
            <a:endParaRPr lang="zh-CN" altLang="en-US"/>
          </a:p>
        </p:txBody>
      </p:sp>
      <p:sp>
        <p:nvSpPr>
          <p:cNvPr id="5" name="备注占位符 4"/>
          <p:cNvSpPr>
            <a:spLocks noGrp="1"/>
          </p:cNvSpPr>
          <p:nvPr>
            <p:ph type="body" sz="quarter" idx="3"/>
          </p:nvPr>
        </p:nvSpPr>
        <p:spPr>
          <a:xfrm>
            <a:off x="688818" y="4822272"/>
            <a:ext cx="5510530" cy="3945493"/>
          </a:xfrm>
          <a:prstGeom prst="rect">
            <a:avLst/>
          </a:prstGeom>
        </p:spPr>
        <p:txBody>
          <a:bodyPr vert="horz" lIns="96566" tIns="48282" rIns="96566" bIns="48282"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1" y="9517548"/>
            <a:ext cx="2984871" cy="502754"/>
          </a:xfrm>
          <a:prstGeom prst="rect">
            <a:avLst/>
          </a:prstGeom>
        </p:spPr>
        <p:txBody>
          <a:bodyPr vert="horz" lIns="96566" tIns="48282" rIns="96566" bIns="48282"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3901700" y="9517548"/>
            <a:ext cx="2984871" cy="502754"/>
          </a:xfrm>
          <a:prstGeom prst="rect">
            <a:avLst/>
          </a:prstGeom>
        </p:spPr>
        <p:txBody>
          <a:bodyPr vert="horz" lIns="96566" tIns="48282" rIns="96566" bIns="48282" rtlCol="0" anchor="b"/>
          <a:lstStyle>
            <a:lvl1pPr algn="r">
              <a:defRPr sz="1300"/>
            </a:lvl1pPr>
          </a:lstStyle>
          <a:p>
            <a:fld id="{7FB7B8E6-FABD-4F0D-87AA-C7AE1C849FEE}" type="slidenum">
              <a:rPr lang="zh-CN" altLang="en-US" smtClean="0"/>
              <a:t>‹#›</a:t>
            </a:fld>
            <a:endParaRPr lang="zh-CN" altLang="en-US"/>
          </a:p>
        </p:txBody>
      </p:sp>
    </p:spTree>
    <p:extLst>
      <p:ext uri="{BB962C8B-B14F-4D97-AF65-F5344CB8AC3E}">
        <p14:creationId xmlns:p14="http://schemas.microsoft.com/office/powerpoint/2010/main" val="1378899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FB7B8E6-FABD-4F0D-87AA-C7AE1C849FEE}" type="slidenum">
              <a:rPr lang="zh-CN" altLang="en-US" smtClean="0"/>
              <a:t>3</a:t>
            </a:fld>
            <a:endParaRPr lang="zh-CN" altLang="en-US"/>
          </a:p>
        </p:txBody>
      </p:sp>
    </p:spTree>
    <p:extLst>
      <p:ext uri="{BB962C8B-B14F-4D97-AF65-F5344CB8AC3E}">
        <p14:creationId xmlns:p14="http://schemas.microsoft.com/office/powerpoint/2010/main" val="2713398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FB7B8E6-FABD-4F0D-87AA-C7AE1C849FEE}" type="slidenum">
              <a:rPr lang="zh-CN" altLang="en-US" smtClean="0"/>
              <a:t>4</a:t>
            </a:fld>
            <a:endParaRPr lang="zh-CN" altLang="en-US"/>
          </a:p>
        </p:txBody>
      </p:sp>
    </p:spTree>
    <p:extLst>
      <p:ext uri="{BB962C8B-B14F-4D97-AF65-F5344CB8AC3E}">
        <p14:creationId xmlns:p14="http://schemas.microsoft.com/office/powerpoint/2010/main" val="2175461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FB7B8E6-FABD-4F0D-87AA-C7AE1C849FEE}" type="slidenum">
              <a:rPr lang="zh-CN" altLang="en-US" smtClean="0"/>
              <a:t>5</a:t>
            </a:fld>
            <a:endParaRPr lang="zh-CN" altLang="en-US"/>
          </a:p>
        </p:txBody>
      </p:sp>
    </p:spTree>
    <p:extLst>
      <p:ext uri="{BB962C8B-B14F-4D97-AF65-F5344CB8AC3E}">
        <p14:creationId xmlns:p14="http://schemas.microsoft.com/office/powerpoint/2010/main" val="3338292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FB7B8E6-FABD-4F0D-87AA-C7AE1C849FEE}" type="slidenum">
              <a:rPr lang="zh-CN" altLang="en-US" smtClean="0"/>
              <a:t>6</a:t>
            </a:fld>
            <a:endParaRPr lang="zh-CN" altLang="en-US"/>
          </a:p>
        </p:txBody>
      </p:sp>
    </p:spTree>
    <p:extLst>
      <p:ext uri="{BB962C8B-B14F-4D97-AF65-F5344CB8AC3E}">
        <p14:creationId xmlns:p14="http://schemas.microsoft.com/office/powerpoint/2010/main" val="552878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FB7B8E6-FABD-4F0D-87AA-C7AE1C849FEE}" type="slidenum">
              <a:rPr lang="zh-CN" altLang="en-US" smtClean="0"/>
              <a:t>7</a:t>
            </a:fld>
            <a:endParaRPr lang="zh-CN" altLang="en-US"/>
          </a:p>
        </p:txBody>
      </p:sp>
    </p:spTree>
    <p:extLst>
      <p:ext uri="{BB962C8B-B14F-4D97-AF65-F5344CB8AC3E}">
        <p14:creationId xmlns:p14="http://schemas.microsoft.com/office/powerpoint/2010/main" val="84629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FB7B8E6-FABD-4F0D-87AA-C7AE1C849FEE}" type="slidenum">
              <a:rPr lang="zh-CN" altLang="en-US" smtClean="0"/>
              <a:t>10</a:t>
            </a:fld>
            <a:endParaRPr lang="zh-CN" altLang="en-US"/>
          </a:p>
        </p:txBody>
      </p:sp>
    </p:spTree>
    <p:extLst>
      <p:ext uri="{BB962C8B-B14F-4D97-AF65-F5344CB8AC3E}">
        <p14:creationId xmlns:p14="http://schemas.microsoft.com/office/powerpoint/2010/main" val="664093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FB7B8E6-FABD-4F0D-87AA-C7AE1C849FEE}" type="slidenum">
              <a:rPr lang="zh-CN" altLang="en-US" smtClean="0"/>
              <a:t>11</a:t>
            </a:fld>
            <a:endParaRPr lang="zh-CN" altLang="en-US"/>
          </a:p>
        </p:txBody>
      </p:sp>
    </p:spTree>
    <p:extLst>
      <p:ext uri="{BB962C8B-B14F-4D97-AF65-F5344CB8AC3E}">
        <p14:creationId xmlns:p14="http://schemas.microsoft.com/office/powerpoint/2010/main" val="2018490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FB7B8E6-FABD-4F0D-87AA-C7AE1C849FEE}" type="slidenum">
              <a:rPr lang="zh-CN" altLang="en-US" smtClean="0"/>
              <a:t>13</a:t>
            </a:fld>
            <a:endParaRPr lang="zh-CN" altLang="en-US"/>
          </a:p>
        </p:txBody>
      </p:sp>
    </p:spTree>
    <p:extLst>
      <p:ext uri="{BB962C8B-B14F-4D97-AF65-F5344CB8AC3E}">
        <p14:creationId xmlns:p14="http://schemas.microsoft.com/office/powerpoint/2010/main" val="2292088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FB7B8E6-FABD-4F0D-87AA-C7AE1C849FEE}" type="slidenum">
              <a:rPr lang="zh-CN" altLang="en-US" smtClean="0"/>
              <a:t>14</a:t>
            </a:fld>
            <a:endParaRPr lang="zh-CN" altLang="en-US"/>
          </a:p>
        </p:txBody>
      </p:sp>
    </p:spTree>
    <p:extLst>
      <p:ext uri="{BB962C8B-B14F-4D97-AF65-F5344CB8AC3E}">
        <p14:creationId xmlns:p14="http://schemas.microsoft.com/office/powerpoint/2010/main" val="3632004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180F485-86CC-4E8A-A399-3B26FDD5B857}" type="datetime1">
              <a:rPr lang="zh-CN" altLang="en-US" smtClean="0"/>
              <a:t>2024/10/16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C9F516-89BE-44EB-97E4-CBEC2F5BE0D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20000"/>
    </mc:Choice>
    <mc:Fallback xmlns="">
      <p:transition advTm="2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BF3981A-2F95-4C23-B8DB-197E3AC2124F}" type="datetime1">
              <a:rPr lang="zh-CN" altLang="en-US" smtClean="0"/>
              <a:t>2024/10/16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C9F516-89BE-44EB-97E4-CBEC2F5BE0D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20000"/>
    </mc:Choice>
    <mc:Fallback xmlns="">
      <p:transition advTm="2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25512FF3-81F9-40EA-A44D-684CEF1CDF06}" type="datetime1">
              <a:rPr lang="zh-CN" altLang="en-US" smtClean="0"/>
              <a:t>2024/10/16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C9F516-89BE-44EB-97E4-CBEC2F5BE0D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20000"/>
    </mc:Choice>
    <mc:Fallback xmlns="">
      <p:transition advTm="20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063337" y="6492874"/>
            <a:ext cx="2743200" cy="365125"/>
          </a:xfrm>
        </p:spPr>
        <p:txBody>
          <a:bodyPr/>
          <a:lstStyle/>
          <a:p>
            <a:fld id="{59DDF7E5-7684-4AA7-85ED-911FAF6FE825}" type="datetime1">
              <a:rPr lang="zh-CN" altLang="en-US" smtClean="0"/>
              <a:t>2024/10/16</a:t>
            </a:fld>
            <a:endParaRPr lang="zh-CN" altLang="en-US"/>
          </a:p>
        </p:txBody>
      </p:sp>
      <p:sp>
        <p:nvSpPr>
          <p:cNvPr id="5" name="Footer Placeholder 4"/>
          <p:cNvSpPr>
            <a:spLocks noGrp="1"/>
          </p:cNvSpPr>
          <p:nvPr>
            <p:ph type="ftr" sz="quarter" idx="11"/>
          </p:nvPr>
        </p:nvSpPr>
        <p:spPr>
          <a:xfrm>
            <a:off x="4038600" y="6492875"/>
            <a:ext cx="4114800" cy="365125"/>
          </a:xfrm>
        </p:spPr>
        <p:txBody>
          <a:bodyPr/>
          <a:lstStyle/>
          <a:p>
            <a:endParaRPr lang="zh-CN" altLang="en-US"/>
          </a:p>
        </p:txBody>
      </p:sp>
      <p:sp>
        <p:nvSpPr>
          <p:cNvPr id="6" name="Slide Number Placeholder 5"/>
          <p:cNvSpPr>
            <a:spLocks noGrp="1"/>
          </p:cNvSpPr>
          <p:nvPr>
            <p:ph type="sldNum" sz="quarter" idx="12"/>
          </p:nvPr>
        </p:nvSpPr>
        <p:spPr>
          <a:xfrm>
            <a:off x="8385463" y="6478241"/>
            <a:ext cx="2743200" cy="365125"/>
          </a:xfrm>
        </p:spPr>
        <p:txBody>
          <a:bodyPr/>
          <a:lstStyle/>
          <a:p>
            <a:fld id="{8DB056C4-7501-4973-B00A-90670A6E6A59}" type="slidenum">
              <a:rPr lang="zh-CN" altLang="en-US" smtClean="0"/>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0" advTm="20000"/>
    </mc:Choice>
    <mc:Fallback xmlns="">
      <p:transition advTm="20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CE24C9E-6114-4D25-BC65-E05000D55D36}" type="datetime1">
              <a:rPr lang="zh-CN" altLang="en-US" smtClean="0"/>
              <a:t>2024/10/16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DB056C4-7501-4973-B00A-90670A6E6A59}" type="slidenum">
              <a:rPr lang="zh-CN" altLang="en-US" smtClean="0"/>
              <a:t>‹#›</a:t>
            </a:fld>
            <a:endParaRPr lang="zh-CN" altLang="en-US" dirty="0"/>
          </a:p>
        </p:txBody>
      </p:sp>
      <p:pic>
        <p:nvPicPr>
          <p:cNvPr id="11" name="图片 10" descr="卡通人物&#10;&#10;描述已自动生成"/>
          <p:cNvPicPr>
            <a:picLocks noChangeAspect="1"/>
          </p:cNvPicPr>
          <p:nvPr userDrawn="1"/>
        </p:nvPicPr>
        <p:blipFill>
          <a:blip r:embed="rId2">
            <a:alphaModFix amt="22000"/>
            <a:extLst>
              <a:ext uri="{28A0092B-C50C-407E-A947-70E740481C1C}">
                <a14:useLocalDpi xmlns:a14="http://schemas.microsoft.com/office/drawing/2010/main" val="0"/>
              </a:ext>
            </a:extLst>
          </a:blip>
          <a:stretch>
            <a:fillRect/>
          </a:stretch>
        </p:blipFill>
        <p:spPr>
          <a:xfrm>
            <a:off x="459849" y="1137684"/>
            <a:ext cx="11272301" cy="4742121"/>
          </a:xfrm>
          <a:prstGeom prst="rect">
            <a:avLst/>
          </a:prstGeom>
          <a:effectLst>
            <a:glow rad="127000">
              <a:schemeClr val="bg1">
                <a:alpha val="0"/>
              </a:schemeClr>
            </a:glow>
            <a:reflection blurRad="800100" stA="16000" endPos="65000" dist="1778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p14:dur="0" advTm="20000"/>
    </mc:Choice>
    <mc:Fallback xmlns="">
      <p:transition advTm="20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A3954D0-3956-425D-A214-3A3B5E70ADEA}" type="datetime1">
              <a:rPr lang="zh-CN" altLang="en-US" smtClean="0"/>
              <a:t>2024/10/16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DB056C4-7501-4973-B00A-90670A6E6A5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20000"/>
    </mc:Choice>
    <mc:Fallback xmlns="">
      <p:transition advTm="20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45127" y="246490"/>
            <a:ext cx="10515600" cy="1174806"/>
          </a:xfrm>
        </p:spPr>
        <p:txBody>
          <a:bodyPr/>
          <a:lstStyle/>
          <a:p>
            <a:r>
              <a:rPr lang="zh-CN" altLang="en-US" dirty="0"/>
              <a:t>单击此处编辑母版标题样式</a:t>
            </a:r>
            <a:endParaRPr lang="en-US" dirty="0"/>
          </a:p>
        </p:txBody>
      </p:sp>
      <p:sp>
        <p:nvSpPr>
          <p:cNvPr id="3" name="Content Placeholder 2"/>
          <p:cNvSpPr>
            <a:spLocks noGrp="1"/>
          </p:cNvSpPr>
          <p:nvPr>
            <p:ph idx="1"/>
          </p:nvPr>
        </p:nvSpPr>
        <p:spPr>
          <a:xfrm>
            <a:off x="845127" y="1519340"/>
            <a:ext cx="10515600" cy="435133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a:xfrm>
            <a:off x="1066797" y="6485557"/>
            <a:ext cx="2743200" cy="365125"/>
          </a:xfrm>
        </p:spPr>
        <p:txBody>
          <a:bodyPr/>
          <a:lstStyle/>
          <a:p>
            <a:fld id="{CEC64A6C-2CED-4181-991C-DAF9ABCBEF4D}" type="datetime1">
              <a:rPr lang="zh-CN" altLang="en-US" smtClean="0"/>
              <a:t>2024/10/16</a:t>
            </a:fld>
            <a:endParaRPr lang="zh-CN" altLang="en-US"/>
          </a:p>
        </p:txBody>
      </p:sp>
      <p:sp>
        <p:nvSpPr>
          <p:cNvPr id="5" name="Footer Placeholder 4"/>
          <p:cNvSpPr>
            <a:spLocks noGrp="1"/>
          </p:cNvSpPr>
          <p:nvPr>
            <p:ph type="ftr" sz="quarter" idx="11"/>
          </p:nvPr>
        </p:nvSpPr>
        <p:spPr>
          <a:xfrm>
            <a:off x="4038600" y="6495496"/>
            <a:ext cx="4114800" cy="365125"/>
          </a:xfrm>
        </p:spPr>
        <p:txBody>
          <a:bodyPr/>
          <a:lstStyle/>
          <a:p>
            <a:endParaRPr lang="zh-CN" altLang="en-US"/>
          </a:p>
        </p:txBody>
      </p:sp>
      <p:sp>
        <p:nvSpPr>
          <p:cNvPr id="6" name="Slide Number Placeholder 5"/>
          <p:cNvSpPr>
            <a:spLocks noGrp="1"/>
          </p:cNvSpPr>
          <p:nvPr>
            <p:ph type="sldNum" sz="quarter" idx="12"/>
          </p:nvPr>
        </p:nvSpPr>
        <p:spPr>
          <a:xfrm>
            <a:off x="8388930" y="6475618"/>
            <a:ext cx="2743200" cy="365125"/>
          </a:xfrm>
        </p:spPr>
        <p:txBody>
          <a:bodyPr/>
          <a:lstStyle/>
          <a:p>
            <a:fld id="{8DB056C4-7501-4973-B00A-90670A6E6A5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20000"/>
    </mc:Choice>
    <mc:Fallback xmlns="">
      <p:transition advTm="20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ABB0FB8-6320-4B8B-A2F5-0D29FE904065}" type="datetime1">
              <a:rPr lang="zh-CN" altLang="en-US" smtClean="0"/>
              <a:t>2024/10/16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DB056C4-7501-4973-B00A-90670A6E6A5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20000"/>
    </mc:Choice>
    <mc:Fallback xmlns="">
      <p:transition advTm="20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CC4B3034-E358-4FC2-A252-49595B21CAEE}" type="datetime1">
              <a:rPr lang="zh-CN" altLang="en-US" smtClean="0"/>
              <a:t>2024/10/16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8DB056C4-7501-4973-B00A-90670A6E6A5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20000"/>
    </mc:Choice>
    <mc:Fallback xmlns="">
      <p:transition advTm="20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45127" y="2507550"/>
            <a:ext cx="5156200" cy="368052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7550"/>
            <a:ext cx="5181601" cy="368052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7" name="Date Placeholder 6"/>
          <p:cNvSpPr>
            <a:spLocks noGrp="1"/>
          </p:cNvSpPr>
          <p:nvPr>
            <p:ph type="dt" sz="half" idx="10"/>
          </p:nvPr>
        </p:nvSpPr>
        <p:spPr>
          <a:xfrm>
            <a:off x="977347" y="6492239"/>
            <a:ext cx="2743200" cy="365125"/>
          </a:xfrm>
        </p:spPr>
        <p:txBody>
          <a:bodyPr/>
          <a:lstStyle/>
          <a:p>
            <a:fld id="{551FC70E-6705-4D94-8243-D7005867FDDD}" type="datetime1">
              <a:rPr lang="zh-CN" altLang="en-US" smtClean="0"/>
              <a:t>2024/10/16</a:t>
            </a:fld>
            <a:endParaRPr lang="zh-CN" altLang="en-US"/>
          </a:p>
        </p:txBody>
      </p:sp>
      <p:sp>
        <p:nvSpPr>
          <p:cNvPr id="8" name="Footer Placeholder 7"/>
          <p:cNvSpPr>
            <a:spLocks noGrp="1"/>
          </p:cNvSpPr>
          <p:nvPr>
            <p:ph type="ftr" sz="quarter" idx="11"/>
          </p:nvPr>
        </p:nvSpPr>
        <p:spPr>
          <a:xfrm>
            <a:off x="4038600" y="6492240"/>
            <a:ext cx="4114800" cy="365125"/>
          </a:xfrm>
        </p:spPr>
        <p:txBody>
          <a:bodyPr/>
          <a:lstStyle/>
          <a:p>
            <a:endParaRPr lang="zh-CN" altLang="en-US"/>
          </a:p>
        </p:txBody>
      </p:sp>
      <p:sp>
        <p:nvSpPr>
          <p:cNvPr id="9" name="Slide Number Placeholder 8"/>
          <p:cNvSpPr>
            <a:spLocks noGrp="1"/>
          </p:cNvSpPr>
          <p:nvPr>
            <p:ph type="sldNum" sz="quarter" idx="12"/>
          </p:nvPr>
        </p:nvSpPr>
        <p:spPr>
          <a:xfrm>
            <a:off x="8471453" y="6492238"/>
            <a:ext cx="2743200" cy="365125"/>
          </a:xfrm>
        </p:spPr>
        <p:txBody>
          <a:bodyPr/>
          <a:lstStyle/>
          <a:p>
            <a:fld id="{8DB056C4-7501-4973-B00A-90670A6E6A59}" type="slidenum">
              <a:rPr lang="zh-CN" altLang="en-US" smtClean="0"/>
              <a:t>‹#›</a:t>
            </a:fld>
            <a:endParaRPr lang="zh-CN" altLang="en-US"/>
          </a:p>
        </p:txBody>
      </p:sp>
      <p:sp>
        <p:nvSpPr>
          <p:cNvPr id="10" name="Title 9"/>
          <p:cNvSpPr>
            <a:spLocks noGrp="1"/>
          </p:cNvSpPr>
          <p:nvPr>
            <p:ph type="title"/>
          </p:nvPr>
        </p:nvSpPr>
        <p:spPr/>
        <p:txBody>
          <a:bodyPr/>
          <a:lstStyle/>
          <a:p>
            <a:r>
              <a:rPr lang="zh-CN" altLang="en-US"/>
              <a:t>单击此处编辑母版标题样式</a:t>
            </a:r>
            <a:endParaRPr lang="en-US" dirty="0"/>
          </a:p>
        </p:txBody>
      </p:sp>
    </p:spTree>
  </p:cSld>
  <p:clrMapOvr>
    <a:masterClrMapping/>
  </p:clrMapOvr>
  <mc:AlternateContent xmlns:mc="http://schemas.openxmlformats.org/markup-compatibility/2006" xmlns:p14="http://schemas.microsoft.com/office/powerpoint/2010/main">
    <mc:Choice Requires="p14">
      <p:transition p14:dur="0" advTm="20000"/>
    </mc:Choice>
    <mc:Fallback xmlns="">
      <p:transition advTm="20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B18441C-5C51-4EDE-9F3E-CEBAC240B98C}" type="datetime1">
              <a:rPr lang="zh-CN" altLang="en-US" smtClean="0"/>
              <a:t>2024/10/16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8DB056C4-7501-4973-B00A-90670A6E6A59}" type="slidenum">
              <a:rPr lang="zh-CN" altLang="en-US" smtClean="0"/>
              <a:t>‹#›</a:t>
            </a:fld>
            <a:endParaRPr lang="zh-CN" altLang="en-US"/>
          </a:p>
        </p:txBody>
      </p:sp>
      <p:sp>
        <p:nvSpPr>
          <p:cNvPr id="6" name="Title 5"/>
          <p:cNvSpPr>
            <a:spLocks noGrp="1"/>
          </p:cNvSpPr>
          <p:nvPr>
            <p:ph type="title"/>
          </p:nvPr>
        </p:nvSpPr>
        <p:spPr/>
        <p:txBody>
          <a:bodyPr/>
          <a:lstStyle/>
          <a:p>
            <a:r>
              <a:rPr lang="zh-CN" altLang="en-US"/>
              <a:t>单击此处编辑母版标题样式</a:t>
            </a:r>
            <a:endParaRPr lang="en-US"/>
          </a:p>
        </p:txBody>
      </p:sp>
    </p:spTree>
  </p:cSld>
  <p:clrMapOvr>
    <a:masterClrMapping/>
  </p:clrMapOvr>
  <mc:AlternateContent xmlns:mc="http://schemas.openxmlformats.org/markup-compatibility/2006" xmlns:p14="http://schemas.microsoft.com/office/powerpoint/2010/main">
    <mc:Choice Requires="p14">
      <p:transition p14:dur="0" advTm="20000"/>
    </mc:Choice>
    <mc:Fallback xmlns="">
      <p:transition advTm="2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76F61A7B-2CA0-48BB-BC01-CBD09739D0C7}" type="datetime1">
              <a:rPr lang="zh-CN" altLang="en-US" smtClean="0"/>
              <a:t>2024/10/16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C9F516-89BE-44EB-97E4-CBEC2F5BE0D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20000"/>
    </mc:Choice>
    <mc:Fallback xmlns="">
      <p:transition advTm="20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DC299D-3451-44E0-9490-606425D2D99E}" type="datetime1">
              <a:rPr lang="zh-CN" altLang="en-US" smtClean="0"/>
              <a:t>2024/10/16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8DB056C4-7501-4973-B00A-90670A6E6A5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20000"/>
    </mc:Choice>
    <mc:Fallback xmlns="">
      <p:transition advTm="20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zh-CN" altLang="en-US"/>
              <a:t>单击此处编辑母版标题样式</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114A11AF-6CB9-4DA5-9577-0692F65CEBC8}" type="datetime1">
              <a:rPr lang="zh-CN" altLang="en-US" smtClean="0"/>
              <a:t>2024/10/16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8DB056C4-7501-4973-B00A-90670A6E6A5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20000"/>
    </mc:Choice>
    <mc:Fallback xmlns="">
      <p:transition advTm="20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zh-CN" altLang="en-US"/>
              <a:t>单击此处编辑母版标题样式</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A4014446-694B-4624-8A53-8332CB57407E}" type="datetime1">
              <a:rPr lang="zh-CN" altLang="en-US" smtClean="0"/>
              <a:t>2024/10/16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8DB056C4-7501-4973-B00A-90670A6E6A5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20000"/>
    </mc:Choice>
    <mc:Fallback xmlns="">
      <p:transition advTm="20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D41A4840-D542-4983-9C17-048ACE9406F2}" type="datetime1">
              <a:rPr lang="zh-CN" altLang="en-US" smtClean="0"/>
              <a:t>2024/10/16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DB056C4-7501-4973-B00A-90670A6E6A5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20000"/>
    </mc:Choice>
    <mc:Fallback xmlns="">
      <p:transition advTm="20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Date Placeholder 3"/>
          <p:cNvSpPr>
            <a:spLocks noGrp="1"/>
          </p:cNvSpPr>
          <p:nvPr>
            <p:ph type="dt" sz="half" idx="10"/>
          </p:nvPr>
        </p:nvSpPr>
        <p:spPr/>
        <p:txBody>
          <a:bodyPr/>
          <a:lstStyle/>
          <a:p>
            <a:fld id="{F7517264-650D-4841-A10D-0B62EBA5230F}" type="datetime1">
              <a:rPr lang="zh-CN" altLang="en-US" smtClean="0"/>
              <a:t>2024/10/16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DB056C4-7501-4973-B00A-90670A6E6A5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20000"/>
    </mc:Choice>
    <mc:Fallback xmlns="">
      <p:transition advTm="20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lvl1pPr>
              <a:defRPr sz="1200"/>
            </a:lvl1pPr>
          </a:lstStyle>
          <a:p>
            <a:pPr marL="0" marR="0" lvl="0" indent="0" algn="l" defTabSz="914400" rtl="0" eaLnBrk="1" fontAlgn="auto" latinLnBrk="0" hangingPunct="1">
              <a:lnSpc>
                <a:spcPct val="100000"/>
              </a:lnSpc>
              <a:spcBef>
                <a:spcPts val="0"/>
              </a:spcBef>
              <a:spcAft>
                <a:spcPts val="0"/>
              </a:spcAft>
              <a:buClrTx/>
              <a:buSzTx/>
              <a:buFontTx/>
              <a:buNone/>
              <a:defRPr/>
            </a:pPr>
            <a:fld id="{C5E7B466-6269-45BF-976A-73700981F0CA}" type="datetime1">
              <a:rPr kumimoji="0" lang="zh-CN" altLang="en-US" b="0" i="0" u="none" strike="noStrike" kern="1200" cap="none" spc="0" normalizeH="0" baseline="0" noProof="0" smtClean="0">
                <a:ln>
                  <a:noFill/>
                </a:ln>
                <a:solidFill>
                  <a:prstClr val="black">
                    <a:lumMod val="65000"/>
                    <a:lumOff val="35000"/>
                  </a:prstClr>
                </a:solidFill>
                <a:effectLst/>
                <a:uLnTx/>
                <a:uFillTx/>
                <a:latin typeface="Calibri"/>
                <a:ea typeface="宋体" pitchFamily="2" charset="-122"/>
                <a:cs typeface="+mn-cs"/>
              </a:rPr>
              <a:t>2024/10/16</a:t>
            </a:fld>
            <a:endParaRPr kumimoji="0" lang="zh-CN" altLang="en-US" sz="1100" b="0" i="0" u="none" strike="noStrike" kern="1200" cap="none" spc="0" normalizeH="0" baseline="0" noProof="0">
              <a:ln>
                <a:noFill/>
              </a:ln>
              <a:solidFill>
                <a:prstClr val="black">
                  <a:lumMod val="65000"/>
                  <a:lumOff val="35000"/>
                </a:prstClr>
              </a:solidFill>
              <a:effectLst/>
              <a:uLnTx/>
              <a:uFillTx/>
              <a:latin typeface="Calibri"/>
              <a:ea typeface="宋体" pitchFamily="2" charset="-122"/>
              <a:cs typeface="+mn-cs"/>
            </a:endParaRPr>
          </a:p>
        </p:txBody>
      </p:sp>
      <p:sp>
        <p:nvSpPr>
          <p:cNvPr id="5" name="Footer Placeholder 4"/>
          <p:cNvSpPr>
            <a:spLocks noGrp="1"/>
          </p:cNvSpPr>
          <p:nvPr>
            <p:ph type="ftr" sz="quarter" idx="11"/>
          </p:nvPr>
        </p:nvSpPr>
        <p:spPr/>
        <p:txBody>
          <a:bodyPr/>
          <a:lstStyle>
            <a:lvl1pPr>
              <a:defRPr sz="1200"/>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black">
                  <a:lumMod val="65000"/>
                  <a:lumOff val="35000"/>
                </a:prstClr>
              </a:solidFill>
              <a:effectLst/>
              <a:uLnTx/>
              <a:uFillTx/>
              <a:latin typeface="Calibri"/>
              <a:ea typeface="宋体" pitchFamily="2" charset="-122"/>
              <a:cs typeface="+mn-cs"/>
            </a:endParaRPr>
          </a:p>
        </p:txBody>
      </p:sp>
      <p:sp>
        <p:nvSpPr>
          <p:cNvPr id="6" name="Slide Number Placeholder 5"/>
          <p:cNvSpPr>
            <a:spLocks noGrp="1"/>
          </p:cNvSpPr>
          <p:nvPr>
            <p:ph type="sldNum" sz="quarter" idx="12"/>
          </p:nvPr>
        </p:nvSpPr>
        <p:spPr/>
        <p:txBody>
          <a:bodyPr/>
          <a:lstStyle>
            <a:lvl1pPr>
              <a:defRPr sz="1200"/>
            </a:lvl1pPr>
          </a:lstStyle>
          <a:p>
            <a:pPr marL="0" marR="0" lvl="0" indent="0" algn="r" defTabSz="914400" rtl="0" eaLnBrk="1" fontAlgn="auto" latinLnBrk="0" hangingPunct="1">
              <a:lnSpc>
                <a:spcPct val="100000"/>
              </a:lnSpc>
              <a:spcBef>
                <a:spcPts val="0"/>
              </a:spcBef>
              <a:spcAft>
                <a:spcPts val="0"/>
              </a:spcAft>
              <a:buClrTx/>
              <a:buSzTx/>
              <a:buFontTx/>
              <a:buNone/>
              <a:defRPr/>
            </a:pPr>
            <a:fld id="{8DB056C4-7501-4973-B00A-90670A6E6A59}" type="slidenum">
              <a:rPr kumimoji="0" lang="zh-CN" altLang="en-US" b="0" i="0" u="none" strike="noStrike" kern="1200" cap="none" spc="0" normalizeH="0" baseline="0" noProof="0" smtClean="0">
                <a:ln>
                  <a:noFill/>
                </a:ln>
                <a:solidFill>
                  <a:prstClr val="black">
                    <a:tint val="75000"/>
                  </a:prstClr>
                </a:solidFill>
                <a:effectLst/>
                <a:uLnTx/>
                <a:uFillTx/>
                <a:latin typeface="Calibri"/>
                <a:ea typeface="宋体" pitchFamily="2" charset="-122"/>
                <a:cs typeface="+mn-cs"/>
              </a:rPr>
              <a:t>‹#›</a:t>
            </a:fld>
            <a:endParaRPr kumimoji="0" lang="zh-CN" altLang="en-US" sz="1100" b="0" i="0" u="none" strike="noStrike" kern="1200" cap="none" spc="0" normalizeH="0" baseline="0" noProof="0">
              <a:ln>
                <a:noFill/>
              </a:ln>
              <a:solidFill>
                <a:prstClr val="black">
                  <a:tint val="75000"/>
                </a:prstClr>
              </a:solidFill>
              <a:effectLst/>
              <a:uLnTx/>
              <a:uFillTx/>
              <a:latin typeface="Calibri"/>
              <a:ea typeface="宋体" pitchFamily="2" charset="-122"/>
              <a:cs typeface="+mn-cs"/>
            </a:endParaRPr>
          </a:p>
        </p:txBody>
      </p:sp>
      <p:sp>
        <p:nvSpPr>
          <p:cNvPr id="7" name="文本框 6"/>
          <p:cNvSpPr txBox="1"/>
          <p:nvPr userDrawn="1"/>
        </p:nvSpPr>
        <p:spPr>
          <a:xfrm>
            <a:off x="1068070" y="11882120"/>
            <a:ext cx="309880" cy="368300"/>
          </a:xfrm>
          <a:prstGeom prst="rect">
            <a:avLst/>
          </a:prstGeom>
          <a:noFill/>
        </p:spPr>
        <p:txBody>
          <a:bodyPr wrap="none" rtlCol="0">
            <a:spAutoFit/>
          </a:bodyPr>
          <a:lstStyle/>
          <a:p>
            <a:endParaRPr lang="zh-CN" altLang="en-US"/>
          </a:p>
        </p:txBody>
      </p:sp>
      <p:sp>
        <p:nvSpPr>
          <p:cNvPr id="8" name="文本框 7"/>
          <p:cNvSpPr txBox="1"/>
          <p:nvPr userDrawn="1"/>
        </p:nvSpPr>
        <p:spPr>
          <a:xfrm>
            <a:off x="5011420" y="11967845"/>
            <a:ext cx="309880" cy="368300"/>
          </a:xfrm>
          <a:prstGeom prst="rect">
            <a:avLst/>
          </a:prstGeom>
          <a:noFill/>
        </p:spPr>
        <p:txBody>
          <a:bodyPr wrap="none" rtlCol="0">
            <a:spAutoFit/>
          </a:bodyP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20000"/>
    </mc:Choice>
    <mc:Fallback xmlns="">
      <p:transition advTm="20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nl-NL"/>
              <a:t>Klik om stijl te bewerken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40ECBCE2-523E-4B62-A789-43C28A1BF7AD}" type="datetime1">
              <a:rPr lang="zh-CN" altLang="en-US" smtClean="0"/>
              <a:t>2024/10/16</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B056C4-7501-4973-B00A-90670A6E6A59}" type="slidenum">
              <a:rPr lang="zh-CN" altLang="en-US" smtClean="0"/>
              <a:t>‹#›</a:t>
            </a:fld>
            <a:endParaRPr lang="zh-CN" altLang="en-US"/>
          </a:p>
        </p:txBody>
      </p:sp>
    </p:spTree>
    <p:extLst>
      <p:ext uri="{BB962C8B-B14F-4D97-AF65-F5344CB8AC3E}">
        <p14:creationId xmlns:p14="http://schemas.microsoft.com/office/powerpoint/2010/main" val="3804566145"/>
      </p:ext>
    </p:extLst>
  </p:cSld>
  <p:clrMapOvr>
    <a:masterClrMapping/>
  </p:clrMapOvr>
  <p:hf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0ECBCE2-523E-4B62-A789-43C28A1BF7AD}" type="datetime1">
              <a:rPr lang="zh-CN" altLang="en-US" smtClean="0"/>
              <a:t>2024/10/16</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B056C4-7501-4973-B00A-90670A6E6A59}" type="slidenum">
              <a:rPr lang="zh-CN" altLang="en-US" smtClean="0"/>
              <a:t>‹#›</a:t>
            </a:fld>
            <a:endParaRPr lang="zh-CN" altLang="en-US"/>
          </a:p>
        </p:txBody>
      </p:sp>
    </p:spTree>
    <p:extLst>
      <p:ext uri="{BB962C8B-B14F-4D97-AF65-F5344CB8AC3E}">
        <p14:creationId xmlns:p14="http://schemas.microsoft.com/office/powerpoint/2010/main" val="2458886374"/>
      </p:ext>
    </p:extLst>
  </p:cSld>
  <p:clrMapOvr>
    <a:masterClrMapping/>
  </p:clrMapOvr>
  <p:hf hdr="0" ftr="0"/>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40ECBCE2-523E-4B62-A789-43C28A1BF7AD}" type="datetime1">
              <a:rPr lang="zh-CN" altLang="en-US" smtClean="0"/>
              <a:t>2024/10/16</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B056C4-7501-4973-B00A-90670A6E6A59}" type="slidenum">
              <a:rPr lang="zh-CN" altLang="en-US" smtClean="0"/>
              <a:t>‹#›</a:t>
            </a:fld>
            <a:endParaRPr lang="zh-CN" altLang="en-US"/>
          </a:p>
        </p:txBody>
      </p:sp>
    </p:spTree>
    <p:extLst>
      <p:ext uri="{BB962C8B-B14F-4D97-AF65-F5344CB8AC3E}">
        <p14:creationId xmlns:p14="http://schemas.microsoft.com/office/powerpoint/2010/main" val="1603072894"/>
      </p:ext>
    </p:extLst>
  </p:cSld>
  <p:clrMapOvr>
    <a:masterClrMapping/>
  </p:clrMapOvr>
  <p:hf hdr="0" ftr="0"/>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40ECBCE2-523E-4B62-A789-43C28A1BF7AD}" type="datetime1">
              <a:rPr lang="zh-CN" altLang="en-US" smtClean="0"/>
              <a:t>2024/10/16</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8DB056C4-7501-4973-B00A-90670A6E6A59}" type="slidenum">
              <a:rPr lang="zh-CN" altLang="en-US" smtClean="0"/>
              <a:t>‹#›</a:t>
            </a:fld>
            <a:endParaRPr lang="zh-CN" altLang="en-US"/>
          </a:p>
        </p:txBody>
      </p:sp>
    </p:spTree>
    <p:extLst>
      <p:ext uri="{BB962C8B-B14F-4D97-AF65-F5344CB8AC3E}">
        <p14:creationId xmlns:p14="http://schemas.microsoft.com/office/powerpoint/2010/main" val="1752324154"/>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A31905F-8D9E-4464-880F-FA7C6046C06E}" type="datetime1">
              <a:rPr lang="zh-CN" altLang="en-US" smtClean="0"/>
              <a:t>2024/10/16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C9F516-89BE-44EB-97E4-CBEC2F5BE0D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20000"/>
    </mc:Choice>
    <mc:Fallback xmlns="">
      <p:transition advTm="20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40ECBCE2-523E-4B62-A789-43C28A1BF7AD}" type="datetime1">
              <a:rPr lang="zh-CN" altLang="en-US" smtClean="0"/>
              <a:t>2024/10/16</a:t>
            </a:fld>
            <a:endParaRPr lang="zh-CN" altLang="en-US" dirty="0"/>
          </a:p>
        </p:txBody>
      </p:sp>
      <p:sp>
        <p:nvSpPr>
          <p:cNvPr id="8" name="Footer Placeholder 7"/>
          <p:cNvSpPr>
            <a:spLocks noGrp="1"/>
          </p:cNvSpPr>
          <p:nvPr>
            <p:ph type="ftr" sz="quarter" idx="11"/>
          </p:nvPr>
        </p:nvSpPr>
        <p:spPr/>
        <p:txBody>
          <a:bodyPr/>
          <a:lstStyle/>
          <a:p>
            <a:endParaRPr lang="zh-CN" altLang="en-US" dirty="0"/>
          </a:p>
        </p:txBody>
      </p:sp>
      <p:sp>
        <p:nvSpPr>
          <p:cNvPr id="9" name="Slide Number Placeholder 8"/>
          <p:cNvSpPr>
            <a:spLocks noGrp="1"/>
          </p:cNvSpPr>
          <p:nvPr>
            <p:ph type="sldNum" sz="quarter" idx="12"/>
          </p:nvPr>
        </p:nvSpPr>
        <p:spPr/>
        <p:txBody>
          <a:bodyPr/>
          <a:lstStyle/>
          <a:p>
            <a:fld id="{8DB056C4-7501-4973-B00A-90670A6E6A59}" type="slidenum">
              <a:rPr lang="zh-CN" altLang="en-US" smtClean="0"/>
              <a:t>‹#›</a:t>
            </a:fld>
            <a:endParaRPr lang="zh-CN" altLang="en-US"/>
          </a:p>
        </p:txBody>
      </p:sp>
    </p:spTree>
    <p:extLst>
      <p:ext uri="{BB962C8B-B14F-4D97-AF65-F5344CB8AC3E}">
        <p14:creationId xmlns:p14="http://schemas.microsoft.com/office/powerpoint/2010/main" val="3362109170"/>
      </p:ext>
    </p:extLst>
  </p:cSld>
  <p:clrMapOvr>
    <a:masterClrMapping/>
  </p:clrMapOvr>
  <p:hf hdr="0" ftr="0"/>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40ECBCE2-523E-4B62-A789-43C28A1BF7AD}" type="datetime1">
              <a:rPr lang="zh-CN" altLang="en-US" smtClean="0"/>
              <a:t>2024/10/16</a:t>
            </a:fld>
            <a:endParaRPr lang="zh-CN" altLang="en-US" dirty="0"/>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8DB056C4-7501-4973-B00A-90670A6E6A59}" type="slidenum">
              <a:rPr lang="zh-CN" altLang="en-US" smtClean="0"/>
              <a:t>‹#›</a:t>
            </a:fld>
            <a:endParaRPr lang="zh-CN" altLang="en-US"/>
          </a:p>
        </p:txBody>
      </p:sp>
    </p:spTree>
    <p:extLst>
      <p:ext uri="{BB962C8B-B14F-4D97-AF65-F5344CB8AC3E}">
        <p14:creationId xmlns:p14="http://schemas.microsoft.com/office/powerpoint/2010/main" val="589941885"/>
      </p:ext>
    </p:extLst>
  </p:cSld>
  <p:clrMapOvr>
    <a:masterClrMapping/>
  </p:clrMapOvr>
  <p:hf hdr="0" ftr="0"/>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ECBCE2-523E-4B62-A789-43C28A1BF7AD}" type="datetime1">
              <a:rPr lang="zh-CN" altLang="en-US" smtClean="0"/>
              <a:t>2024/10/16</a:t>
            </a:fld>
            <a:endParaRPr lang="zh-CN" altLang="en-US" dirty="0"/>
          </a:p>
        </p:txBody>
      </p:sp>
      <p:sp>
        <p:nvSpPr>
          <p:cNvPr id="3" name="Footer Placeholder 2"/>
          <p:cNvSpPr>
            <a:spLocks noGrp="1"/>
          </p:cNvSpPr>
          <p:nvPr>
            <p:ph type="ftr" sz="quarter" idx="11"/>
          </p:nvPr>
        </p:nvSpPr>
        <p:spPr/>
        <p:txBody>
          <a:bodyPr/>
          <a:lstStyle/>
          <a:p>
            <a:endParaRPr lang="zh-CN" altLang="en-US" dirty="0"/>
          </a:p>
        </p:txBody>
      </p:sp>
      <p:sp>
        <p:nvSpPr>
          <p:cNvPr id="4" name="Slide Number Placeholder 3"/>
          <p:cNvSpPr>
            <a:spLocks noGrp="1"/>
          </p:cNvSpPr>
          <p:nvPr>
            <p:ph type="sldNum" sz="quarter" idx="12"/>
          </p:nvPr>
        </p:nvSpPr>
        <p:spPr/>
        <p:txBody>
          <a:bodyPr/>
          <a:lstStyle/>
          <a:p>
            <a:fld id="{8DB056C4-7501-4973-B00A-90670A6E6A59}" type="slidenum">
              <a:rPr lang="zh-CN" altLang="en-US" smtClean="0"/>
              <a:t>‹#›</a:t>
            </a:fld>
            <a:endParaRPr lang="zh-CN" altLang="en-US"/>
          </a:p>
        </p:txBody>
      </p:sp>
    </p:spTree>
    <p:extLst>
      <p:ext uri="{BB962C8B-B14F-4D97-AF65-F5344CB8AC3E}">
        <p14:creationId xmlns:p14="http://schemas.microsoft.com/office/powerpoint/2010/main" val="1499285551"/>
      </p:ext>
    </p:extLst>
  </p:cSld>
  <p:clrMapOvr>
    <a:masterClrMapping/>
  </p:clrMapOvr>
  <p:hf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nl-NL"/>
              <a:t>Klik om stijl te bewerken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40ECBCE2-523E-4B62-A789-43C28A1BF7AD}" type="datetime1">
              <a:rPr lang="zh-CN" altLang="en-US" smtClean="0"/>
              <a:t>2024/10/16</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8DB056C4-7501-4973-B00A-90670A6E6A59}" type="slidenum">
              <a:rPr lang="zh-CN" altLang="en-US" smtClean="0"/>
              <a:t>‹#›</a:t>
            </a:fld>
            <a:endParaRPr lang="zh-CN" altLang="en-US"/>
          </a:p>
        </p:txBody>
      </p:sp>
    </p:spTree>
    <p:extLst>
      <p:ext uri="{BB962C8B-B14F-4D97-AF65-F5344CB8AC3E}">
        <p14:creationId xmlns:p14="http://schemas.microsoft.com/office/powerpoint/2010/main" val="1635808827"/>
      </p:ext>
    </p:extLst>
  </p:cSld>
  <p:clrMapOvr>
    <a:masterClrMapping/>
  </p:clrMapOvr>
  <p:hf hdr="0" ftr="0"/>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nl-NL"/>
              <a:t>Klik om stijl te bewerken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40ECBCE2-523E-4B62-A789-43C28A1BF7AD}" type="datetime1">
              <a:rPr lang="zh-CN" altLang="en-US" smtClean="0"/>
              <a:t>2024/10/16</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8DB056C4-7501-4973-B00A-90670A6E6A59}" type="slidenum">
              <a:rPr lang="zh-CN" altLang="en-US" smtClean="0"/>
              <a:t>‹#›</a:t>
            </a:fld>
            <a:endParaRPr lang="zh-CN" altLang="en-US"/>
          </a:p>
        </p:txBody>
      </p:sp>
    </p:spTree>
    <p:extLst>
      <p:ext uri="{BB962C8B-B14F-4D97-AF65-F5344CB8AC3E}">
        <p14:creationId xmlns:p14="http://schemas.microsoft.com/office/powerpoint/2010/main" val="980615122"/>
      </p:ext>
    </p:extLst>
  </p:cSld>
  <p:clrMapOvr>
    <a:masterClrMapping/>
  </p:clrMapOvr>
  <p:hf hdr="0" ftr="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nl-NL"/>
              <a:t>Klik om stijl te bewerken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40ECBCE2-523E-4B62-A789-43C28A1BF7AD}" type="datetime1">
              <a:rPr lang="zh-CN" altLang="en-US" smtClean="0"/>
              <a:t>2024/10/16</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B056C4-7501-4973-B00A-90670A6E6A59}" type="slidenum">
              <a:rPr lang="zh-CN" altLang="en-US" smtClean="0"/>
              <a:t>‹#›</a:t>
            </a:fld>
            <a:endParaRPr lang="zh-CN" altLang="en-US"/>
          </a:p>
        </p:txBody>
      </p:sp>
    </p:spTree>
    <p:extLst>
      <p:ext uri="{BB962C8B-B14F-4D97-AF65-F5344CB8AC3E}">
        <p14:creationId xmlns:p14="http://schemas.microsoft.com/office/powerpoint/2010/main" val="1368417532"/>
      </p:ext>
    </p:extLst>
  </p:cSld>
  <p:clrMapOvr>
    <a:masterClrMapping/>
  </p:clrMapOvr>
  <p:hf hdr="0" ftr="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40ECBCE2-523E-4B62-A789-43C28A1BF7AD}" type="datetime1">
              <a:rPr lang="zh-CN" altLang="en-US" smtClean="0"/>
              <a:t>2024/10/16</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B056C4-7501-4973-B00A-90670A6E6A59}" type="slidenum">
              <a:rPr lang="zh-CN" altLang="en-US" smtClean="0"/>
              <a:t>‹#›</a:t>
            </a:fld>
            <a:endParaRPr lang="zh-CN" alt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686726971"/>
      </p:ext>
    </p:extLst>
  </p:cSld>
  <p:clrMapOvr>
    <a:masterClrMapping/>
  </p:clrMapOvr>
  <p:hf hdr="0" ftr="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nl-NL"/>
              <a:t>Klik om stijl te bewerken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40ECBCE2-523E-4B62-A789-43C28A1BF7AD}" type="datetime1">
              <a:rPr lang="zh-CN" altLang="en-US" smtClean="0"/>
              <a:t>2024/10/16</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B056C4-7501-4973-B00A-90670A6E6A59}" type="slidenum">
              <a:rPr lang="zh-CN" altLang="en-US" smtClean="0"/>
              <a:t>‹#›</a:t>
            </a:fld>
            <a:endParaRPr lang="zh-CN" altLang="en-US"/>
          </a:p>
        </p:txBody>
      </p:sp>
    </p:spTree>
    <p:extLst>
      <p:ext uri="{BB962C8B-B14F-4D97-AF65-F5344CB8AC3E}">
        <p14:creationId xmlns:p14="http://schemas.microsoft.com/office/powerpoint/2010/main" val="3974473137"/>
      </p:ext>
    </p:extLst>
  </p:cSld>
  <p:clrMapOvr>
    <a:masterClrMapping/>
  </p:clrMapOvr>
  <p:hf hdr="0" ftr="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40ECBCE2-523E-4B62-A789-43C28A1BF7AD}" type="datetime1">
              <a:rPr lang="zh-CN" altLang="en-US" smtClean="0"/>
              <a:t>2024/10/16</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B056C4-7501-4973-B00A-90670A6E6A59}" type="slidenum">
              <a:rPr lang="zh-CN" altLang="en-US" smtClean="0"/>
              <a:t>‹#›</a:t>
            </a:fld>
            <a:endParaRPr lang="zh-CN"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47476589"/>
      </p:ext>
    </p:extLst>
  </p:cSld>
  <p:clrMapOvr>
    <a:masterClrMapping/>
  </p:clrMapOvr>
  <p:hf hdr="0" ftr="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40ECBCE2-523E-4B62-A789-43C28A1BF7AD}" type="datetime1">
              <a:rPr lang="zh-CN" altLang="en-US" smtClean="0"/>
              <a:t>2024/10/16</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B056C4-7501-4973-B00A-90670A6E6A59}" type="slidenum">
              <a:rPr lang="zh-CN" altLang="en-US" smtClean="0"/>
              <a:t>‹#›</a:t>
            </a:fld>
            <a:endParaRPr lang="zh-CN" altLang="en-US"/>
          </a:p>
        </p:txBody>
      </p:sp>
    </p:spTree>
    <p:extLst>
      <p:ext uri="{BB962C8B-B14F-4D97-AF65-F5344CB8AC3E}">
        <p14:creationId xmlns:p14="http://schemas.microsoft.com/office/powerpoint/2010/main" val="1411832248"/>
      </p:ext>
    </p:extLst>
  </p:cSld>
  <p:clrMapOvr>
    <a:masterClrMapping/>
  </p:clrMapOvr>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71B225B-AE67-44BB-9A57-975E4CE1420F}" type="datetime1">
              <a:rPr lang="zh-CN" altLang="en-US" smtClean="0"/>
              <a:t>2024/10/16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0C9F516-89BE-44EB-97E4-CBEC2F5BE0D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20000"/>
    </mc:Choice>
    <mc:Fallback xmlns="">
      <p:transition advTm="20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0ECBCE2-523E-4B62-A789-43C28A1BF7AD}" type="datetime1">
              <a:rPr lang="zh-CN" altLang="en-US" smtClean="0"/>
              <a:t>2024/10/16</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B056C4-7501-4973-B00A-90670A6E6A59}" type="slidenum">
              <a:rPr lang="zh-CN" altLang="en-US" smtClean="0"/>
              <a:t>‹#›</a:t>
            </a:fld>
            <a:endParaRPr lang="zh-CN" altLang="en-US"/>
          </a:p>
        </p:txBody>
      </p:sp>
    </p:spTree>
    <p:extLst>
      <p:ext uri="{BB962C8B-B14F-4D97-AF65-F5344CB8AC3E}">
        <p14:creationId xmlns:p14="http://schemas.microsoft.com/office/powerpoint/2010/main" val="1132345111"/>
      </p:ext>
    </p:extLst>
  </p:cSld>
  <p:clrMapOvr>
    <a:masterClrMapping/>
  </p:clrMapOvr>
  <p:hf hdr="0" ftr="0"/>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nl-NL"/>
              <a:t>Klik om stijl te bewerken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0ECBCE2-523E-4B62-A789-43C28A1BF7AD}" type="datetime1">
              <a:rPr lang="zh-CN" altLang="en-US" smtClean="0"/>
              <a:t>2024/10/16</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B056C4-7501-4973-B00A-90670A6E6A59}" type="slidenum">
              <a:rPr lang="zh-CN" altLang="en-US" smtClean="0"/>
              <a:t>‹#›</a:t>
            </a:fld>
            <a:endParaRPr lang="zh-CN" altLang="en-US"/>
          </a:p>
        </p:txBody>
      </p:sp>
    </p:spTree>
    <p:extLst>
      <p:ext uri="{BB962C8B-B14F-4D97-AF65-F5344CB8AC3E}">
        <p14:creationId xmlns:p14="http://schemas.microsoft.com/office/powerpoint/2010/main" val="4138983579"/>
      </p:ext>
    </p:extLst>
  </p:cSld>
  <p:clrMapOvr>
    <a:masterClrMapping/>
  </p:clrMapOvr>
  <p:hf hdr="0" ftr="0"/>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45484" y="6356582"/>
            <a:ext cx="2743200" cy="365125"/>
          </a:xfrm>
        </p:spPr>
        <p:txBody>
          <a:bodyPr/>
          <a:lstStyle/>
          <a:p>
            <a:fld id="{994EE5D7-F1E6-413A-8924-3B6027D8A0C8}" type="datetime1">
              <a:rPr lang="zh-CN" altLang="en-US" smtClean="0"/>
              <a:t>2024/10/16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a:xfrm>
            <a:off x="8603316" y="6356647"/>
            <a:ext cx="2743200" cy="365125"/>
          </a:xfrm>
        </p:spPr>
        <p:txBody>
          <a:bodyPr/>
          <a:lstStyle/>
          <a:p>
            <a:fld id="{8DB056C4-7501-4973-B00A-90670A6E6A59}" type="slidenum">
              <a:rPr lang="zh-CN" altLang="en-US" smtClean="0"/>
              <a:t>‹#›</a:t>
            </a:fld>
            <a:endParaRPr lang="zh-CN" altLang="en-US" dirty="0"/>
          </a:p>
        </p:txBody>
      </p:sp>
      <p:pic>
        <p:nvPicPr>
          <p:cNvPr id="11" name="图片 10" descr="卡通人物&#10;&#10;描述已自动生成"/>
          <p:cNvPicPr>
            <a:picLocks noChangeAspect="1"/>
          </p:cNvPicPr>
          <p:nvPr userDrawn="1"/>
        </p:nvPicPr>
        <p:blipFill>
          <a:blip r:embed="rId2">
            <a:alphaModFix amt="22000"/>
            <a:extLst>
              <a:ext uri="{28A0092B-C50C-407E-A947-70E740481C1C}">
                <a14:useLocalDpi xmlns:a14="http://schemas.microsoft.com/office/drawing/2010/main" val="0"/>
              </a:ext>
            </a:extLst>
          </a:blip>
          <a:stretch>
            <a:fillRect/>
          </a:stretch>
        </p:blipFill>
        <p:spPr>
          <a:xfrm>
            <a:off x="459849" y="1137684"/>
            <a:ext cx="11272301" cy="4742121"/>
          </a:xfrm>
          <a:prstGeom prst="rect">
            <a:avLst/>
          </a:prstGeom>
          <a:effectLst>
            <a:glow rad="127000">
              <a:schemeClr val="bg1">
                <a:alpha val="0"/>
              </a:schemeClr>
            </a:glow>
            <a:reflection blurRad="800100" stA="16000" endPos="65000" dist="177800" dir="5400000" sy="-100000" algn="bl" rotWithShape="0"/>
          </a:effectLst>
        </p:spPr>
      </p:pic>
    </p:spTree>
    <p:extLst>
      <p:ext uri="{BB962C8B-B14F-4D97-AF65-F5344CB8AC3E}">
        <p14:creationId xmlns:p14="http://schemas.microsoft.com/office/powerpoint/2010/main" val="3102141310"/>
      </p:ext>
    </p:extLst>
  </p:cSld>
  <p:clrMapOvr>
    <a:masterClrMapping/>
  </p:clrMapOvr>
  <mc:AlternateContent xmlns:mc="http://schemas.openxmlformats.org/markup-compatibility/2006" xmlns:p14="http://schemas.microsoft.com/office/powerpoint/2010/main">
    <mc:Choice Requires="p14">
      <p:transition p14:dur="0" advTm="20000"/>
    </mc:Choice>
    <mc:Fallback xmlns="">
      <p:transition advTm="20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054735" y="6492875"/>
            <a:ext cx="1187669" cy="337463"/>
          </a:xfrm>
        </p:spPr>
        <p:txBody>
          <a:bodyPr/>
          <a:lstStyle/>
          <a:p>
            <a:fld id="{2003CB42-376A-48C6-BB26-3FAA71796EDA}" type="datetime1">
              <a:rPr lang="zh-CN" altLang="en-US" smtClean="0"/>
              <a:t>2024/10/16</a:t>
            </a:fld>
            <a:endParaRPr lang="zh-CN" altLang="en-US"/>
          </a:p>
        </p:txBody>
      </p:sp>
      <p:sp>
        <p:nvSpPr>
          <p:cNvPr id="5" name="Footer Placeholder 4"/>
          <p:cNvSpPr>
            <a:spLocks noGrp="1"/>
          </p:cNvSpPr>
          <p:nvPr>
            <p:ph type="ftr" sz="quarter" idx="11"/>
          </p:nvPr>
        </p:nvSpPr>
        <p:spPr>
          <a:xfrm>
            <a:off x="4038600" y="6492875"/>
            <a:ext cx="4114800" cy="365125"/>
          </a:xfrm>
        </p:spPr>
        <p:txBody>
          <a:bodyPr/>
          <a:lstStyle/>
          <a:p>
            <a:endParaRPr lang="zh-CN" altLang="en-US" dirty="0"/>
          </a:p>
        </p:txBody>
      </p:sp>
      <p:sp>
        <p:nvSpPr>
          <p:cNvPr id="6" name="Slide Number Placeholder 5"/>
          <p:cNvSpPr>
            <a:spLocks noGrp="1"/>
          </p:cNvSpPr>
          <p:nvPr>
            <p:ph type="sldNum" sz="quarter" idx="12"/>
          </p:nvPr>
        </p:nvSpPr>
        <p:spPr>
          <a:xfrm>
            <a:off x="10552080" y="6464935"/>
            <a:ext cx="620110" cy="365125"/>
          </a:xfrm>
        </p:spPr>
        <p:txBody>
          <a:bodyPr/>
          <a:lstStyle/>
          <a:p>
            <a:fld id="{8DB056C4-7501-4973-B00A-90670A6E6A59}" type="slidenum">
              <a:rPr lang="zh-CN" altLang="en-US" smtClean="0"/>
              <a:t>‹#›</a:t>
            </a:fld>
            <a:endParaRPr lang="zh-CN" alt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3909D15-3D67-40F3-9605-B9469EA90E3F}" type="datetime1">
              <a:rPr lang="zh-CN" altLang="en-US" smtClean="0"/>
              <a:t>2024/10/16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DB056C4-7501-4973-B00A-90670A6E6A59}" type="slidenum">
              <a:rPr lang="zh-CN" altLang="en-US" smtClean="0"/>
              <a:t>‹#›</a:t>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914699" y="6356582"/>
            <a:ext cx="2743200" cy="365125"/>
          </a:xfrm>
        </p:spPr>
        <p:txBody>
          <a:bodyPr/>
          <a:lstStyle/>
          <a:p>
            <a:fld id="{47959205-67B3-4A25-A007-C53A15281C7A}" type="datetime1">
              <a:rPr lang="zh-CN" altLang="en-US" smtClean="0"/>
              <a:t>2024/10/16</a:t>
            </a:fld>
            <a:endParaRPr lang="zh-CN" altLang="en-US" dirty="0"/>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a:xfrm>
            <a:off x="8615381" y="6356647"/>
            <a:ext cx="2743200" cy="365125"/>
          </a:xfrm>
        </p:spPr>
        <p:txBody>
          <a:bodyPr/>
          <a:lstStyle/>
          <a:p>
            <a:fld id="{8DB056C4-7501-4973-B00A-90670A6E6A59}" type="slidenum">
              <a:rPr lang="zh-CN" altLang="en-US" smtClean="0"/>
              <a:t>‹#›</a:t>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C6DC112D-D5DC-4B4C-BF69-C9569180B6FE}" type="datetime1">
              <a:rPr lang="zh-CN" altLang="en-US" smtClean="0"/>
              <a:t>2024/10/16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0C9F516-89BE-44EB-97E4-CBEC2F5BE0D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20000"/>
    </mc:Choice>
    <mc:Fallback xmlns="">
      <p:transition advTm="2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4F5118E-1543-4D8C-B85C-F83F1FC0548B}" type="datetime1">
              <a:rPr lang="zh-CN" altLang="en-US" smtClean="0"/>
              <a:t>2024/10/16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C9F516-89BE-44EB-97E4-CBEC2F5BE0D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20000"/>
    </mc:Choice>
    <mc:Fallback xmlns="">
      <p:transition advTm="2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8D7F39-25D9-409F-B2EF-166ACCDA2443}" type="datetime1">
              <a:rPr lang="zh-CN" altLang="en-US" smtClean="0"/>
              <a:t>2024/10/16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0C9F516-89BE-44EB-97E4-CBEC2F5BE0D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20000"/>
    </mc:Choice>
    <mc:Fallback xmlns="">
      <p:transition advTm="2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DC65308-3122-40E6-8E20-6FFF8A6AE00E}" type="datetime1">
              <a:rPr lang="zh-CN" altLang="en-US" smtClean="0"/>
              <a:t>2024/10/16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0C9F516-89BE-44EB-97E4-CBEC2F5BE0D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20000"/>
    </mc:Choice>
    <mc:Fallback xmlns="">
      <p:transition advTm="2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E216159-76BF-465F-8A54-762237133298}" type="datetime1">
              <a:rPr lang="zh-CN" altLang="en-US" smtClean="0"/>
              <a:t>2024/10/16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0C9F516-89BE-44EB-97E4-CBEC2F5BE0D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20000"/>
    </mc:Choice>
    <mc:Fallback xmlns="">
      <p:transition advTm="2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jpeg"/><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image" Target="../media/image4.png"/><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436D54-024C-4DCD-8B0E-2D93CF9CAD37}" type="datetime1">
              <a:rPr lang="zh-CN" altLang="en-US" smtClean="0"/>
              <a:t>2024/10/16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C9F516-89BE-44EB-97E4-CBEC2F5BE0D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4="http://schemas.microsoft.com/office/powerpoint/2010/main">
    <mc:Choice Requires="p14">
      <p:transition p14:dur="0" advTm="20000"/>
    </mc:Choice>
    <mc:Fallback xmlns="">
      <p:transition advTm="20000"/>
    </mc:Fallback>
  </mc:AlternateConten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648031"/>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525ED552-D224-470D-9ECF-8F8BECC30900}" type="datetime1">
              <a:rPr lang="zh-CN" altLang="en-US" smtClean="0"/>
              <a:t>2024/10/16</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zh-CN" altLang="en-US"/>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8DB056C4-7501-4973-B00A-90670A6E6A59}" type="slidenum">
              <a:rPr lang="zh-CN" altLang="en-US" smtClean="0"/>
              <a:t>‹#›</a:t>
            </a:fld>
            <a:endParaRPr lang="zh-CN" altLang="en-US"/>
          </a:p>
        </p:txBody>
      </p:sp>
      <p:pic>
        <p:nvPicPr>
          <p:cNvPr id="7" name="图片 6" descr="卡通人物&#10;&#10;描述已自动生成"/>
          <p:cNvPicPr>
            <a:picLocks noChangeAspect="1"/>
          </p:cNvPicPr>
          <p:nvPr userDrawn="1"/>
        </p:nvPicPr>
        <p:blipFill>
          <a:blip r:embed="rId16">
            <a:alphaModFix amt="22000"/>
            <a:extLst>
              <a:ext uri="{28A0092B-C50C-407E-A947-70E740481C1C}">
                <a14:useLocalDpi xmlns:a14="http://schemas.microsoft.com/office/drawing/2010/main" val="0"/>
              </a:ext>
            </a:extLst>
          </a:blip>
          <a:stretch>
            <a:fillRect/>
          </a:stretch>
        </p:blipFill>
        <p:spPr>
          <a:xfrm>
            <a:off x="459849" y="1664317"/>
            <a:ext cx="11272301" cy="4742121"/>
          </a:xfrm>
          <a:prstGeom prst="rect">
            <a:avLst/>
          </a:prstGeom>
          <a:effectLst>
            <a:glow rad="127000">
              <a:schemeClr val="bg1">
                <a:alpha val="0"/>
              </a:schemeClr>
            </a:glow>
            <a:reflection blurRad="800100" stA="16000" endPos="65000" dist="177800" dir="5400000" sy="-100000" algn="bl" rotWithShape="0"/>
          </a:effectLst>
        </p:spPr>
      </p:pic>
      <p:pic>
        <p:nvPicPr>
          <p:cNvPr id="8" name="图片 7"/>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927" y="6658292"/>
            <a:ext cx="954959" cy="1954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图片 8"/>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1237043" y="6632740"/>
            <a:ext cx="954957" cy="1954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mc:AlternateContent xmlns:mc="http://schemas.openxmlformats.org/markup-compatibility/2006" xmlns:p14="http://schemas.microsoft.com/office/powerpoint/2010/main">
    <mc:Choice Requires="p14">
      <p:transition p14:dur="0" advTm="20000"/>
    </mc:Choice>
    <mc:Fallback xmlns="">
      <p:transition advTm="20000"/>
    </mc:Fallback>
  </mc:AlternateConten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anose="05020102010507070707"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anose="05020102010507070707"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anose="05020102010507070707"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anose="050201020105070707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anose="05020102010507070707"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nl-NL"/>
              <a:t>Klik om stijl te bewerken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0ECBCE2-523E-4B62-A789-43C28A1BF7AD}" type="datetime1">
              <a:rPr lang="zh-CN" altLang="en-US" smtClean="0"/>
              <a:t>2024/10/16</a:t>
            </a:fld>
            <a:endParaRPr lang="zh-CN" alt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CN" alt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DB056C4-7501-4973-B00A-90670A6E6A59}" type="slidenum">
              <a:rPr lang="zh-CN" altLang="en-US" smtClean="0"/>
              <a:t>‹#›</a:t>
            </a:fld>
            <a:endParaRPr lang="zh-CN" altLang="en-US"/>
          </a:p>
        </p:txBody>
      </p:sp>
      <p:sp>
        <p:nvSpPr>
          <p:cNvPr id="8" name="任意形状 1">
            <a:extLst>
              <a:ext uri="{FF2B5EF4-FFF2-40B4-BE49-F238E27FC236}">
                <a16:creationId xmlns:a16="http://schemas.microsoft.com/office/drawing/2014/main" id="{6A49B001-602D-75F3-5A3E-12DF5AF24C1C}"/>
              </a:ext>
            </a:extLst>
          </p:cNvPr>
          <p:cNvSpPr/>
          <p:nvPr userDrawn="1"/>
        </p:nvSpPr>
        <p:spPr>
          <a:xfrm>
            <a:off x="370411" y="245195"/>
            <a:ext cx="325048" cy="689559"/>
          </a:xfrm>
          <a:custGeom>
            <a:avLst/>
            <a:gdLst>
              <a:gd name="connsiteX0" fmla="*/ 2002972 w 2017486"/>
              <a:gd name="connsiteY0" fmla="*/ 493486 h 4020457"/>
              <a:gd name="connsiteX1" fmla="*/ 2002972 w 2017486"/>
              <a:gd name="connsiteY1" fmla="*/ 0 h 4020457"/>
              <a:gd name="connsiteX2" fmla="*/ 0 w 2017486"/>
              <a:gd name="connsiteY2" fmla="*/ 0 h 4020457"/>
              <a:gd name="connsiteX3" fmla="*/ 0 w 2017486"/>
              <a:gd name="connsiteY3" fmla="*/ 4020457 h 4020457"/>
              <a:gd name="connsiteX4" fmla="*/ 2017486 w 2017486"/>
              <a:gd name="connsiteY4" fmla="*/ 4020457 h 4020457"/>
              <a:gd name="connsiteX5" fmla="*/ 2017486 w 2017486"/>
              <a:gd name="connsiteY5" fmla="*/ 3657600 h 4020457"/>
              <a:gd name="connsiteX0-1" fmla="*/ 2002972 w 2023957"/>
              <a:gd name="connsiteY0-2" fmla="*/ 493486 h 4020457"/>
              <a:gd name="connsiteX1-3" fmla="*/ 2002972 w 2023957"/>
              <a:gd name="connsiteY1-4" fmla="*/ 0 h 4020457"/>
              <a:gd name="connsiteX2-5" fmla="*/ 0 w 2023957"/>
              <a:gd name="connsiteY2-6" fmla="*/ 0 h 4020457"/>
              <a:gd name="connsiteX3-7" fmla="*/ 0 w 2023957"/>
              <a:gd name="connsiteY3-8" fmla="*/ 4020457 h 4020457"/>
              <a:gd name="connsiteX4-9" fmla="*/ 2017486 w 2023957"/>
              <a:gd name="connsiteY4-10" fmla="*/ 4020457 h 4020457"/>
              <a:gd name="connsiteX5-11" fmla="*/ 2023957 w 2023957"/>
              <a:gd name="connsiteY5-12" fmla="*/ 3485213 h 402045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023957" h="4020457">
                <a:moveTo>
                  <a:pt x="2002972" y="493486"/>
                </a:moveTo>
                <a:lnTo>
                  <a:pt x="2002972" y="0"/>
                </a:lnTo>
                <a:lnTo>
                  <a:pt x="0" y="0"/>
                </a:lnTo>
                <a:lnTo>
                  <a:pt x="0" y="4020457"/>
                </a:lnTo>
                <a:lnTo>
                  <a:pt x="2017486" y="4020457"/>
                </a:lnTo>
                <a:lnTo>
                  <a:pt x="2023957" y="3485213"/>
                </a:lnTo>
              </a:path>
            </a:pathLst>
          </a:custGeom>
          <a:noFill/>
          <a:ln w="28575">
            <a:solidFill>
              <a:srgbClr val="D4AA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FFFFFF"/>
              </a:solidFill>
              <a:effectLst/>
              <a:uLnTx/>
              <a:uFillTx/>
              <a:latin typeface="DengXian" panose="020F0502020204030204"/>
              <a:ea typeface="DengXian" panose="02010600030101010101" pitchFamily="2" charset="-122"/>
              <a:cs typeface="+mn-cs"/>
            </a:endParaRPr>
          </a:p>
        </p:txBody>
      </p:sp>
      <p:pic>
        <p:nvPicPr>
          <p:cNvPr id="9" name="图片 8" descr="手机屏幕的截图&#10;&#10;中度可信度描述已自动生成">
            <a:extLst>
              <a:ext uri="{FF2B5EF4-FFF2-40B4-BE49-F238E27FC236}">
                <a16:creationId xmlns:a16="http://schemas.microsoft.com/office/drawing/2014/main" id="{3B339C21-306C-392E-36E7-F36A9CE20915}"/>
              </a:ext>
            </a:extLst>
          </p:cNvPr>
          <p:cNvPicPr>
            <a:picLocks noChangeAspect="1"/>
          </p:cNvPicPr>
          <p:nvPr userDrawn="1"/>
        </p:nvPicPr>
        <p:blipFill>
          <a:blip r:embed="rId23"/>
          <a:stretch>
            <a:fillRect/>
          </a:stretch>
        </p:blipFill>
        <p:spPr>
          <a:xfrm>
            <a:off x="111424" y="163592"/>
            <a:ext cx="975359" cy="492628"/>
          </a:xfrm>
          <a:prstGeom prst="rect">
            <a:avLst/>
          </a:prstGeom>
        </p:spPr>
      </p:pic>
    </p:spTree>
    <p:extLst>
      <p:ext uri="{BB962C8B-B14F-4D97-AF65-F5344CB8AC3E}">
        <p14:creationId xmlns:p14="http://schemas.microsoft.com/office/powerpoint/2010/main" val="411412229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649" r:id="rId18"/>
    <p:sldLayoutId id="2147483651" r:id="rId19"/>
    <p:sldLayoutId id="2147483663" r:id="rId20"/>
    <p:sldLayoutId id="2147483664" r:id="rId21"/>
  </p:sldLayoutIdLst>
  <p:hf hdr="0" ftr="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3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42.xml"/><Relationship Id="rId5" Type="http://schemas.openxmlformats.org/officeDocument/2006/relationships/image" Target="../media/image9.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0.jpg"/><Relationship Id="rId7"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42.png"/><Relationship Id="rId5" Type="http://schemas.openxmlformats.org/officeDocument/2006/relationships/hyperlink" Target="mailto:sales@" TargetMode="External"/><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4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notesSlide" Target="../notesSlides/notesSlide8.xml"/><Relationship Id="rId7" Type="http://schemas.openxmlformats.org/officeDocument/2006/relationships/image" Target="../media/image21.png"/><Relationship Id="rId2" Type="http://schemas.openxmlformats.org/officeDocument/2006/relationships/slideLayout" Target="../slideLayouts/slideLayout42.xml"/><Relationship Id="rId1" Type="http://schemas.openxmlformats.org/officeDocument/2006/relationships/tags" Target="../tags/tag1.xml"/><Relationship Id="rId6" Type="http://schemas.openxmlformats.org/officeDocument/2006/relationships/hyperlink" Target="http://www.fittingseurope.com/" TargetMode="External"/><Relationship Id="rId5" Type="http://schemas.openxmlformats.org/officeDocument/2006/relationships/hyperlink" Target="mailto:sales@fittingseurope.coml" TargetMode="External"/><Relationship Id="rId4" Type="http://schemas.openxmlformats.org/officeDocument/2006/relationships/image" Target="../media/image45.jpeg"/><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42.xml"/><Relationship Id="rId5" Type="http://schemas.openxmlformats.org/officeDocument/2006/relationships/image" Target="../media/image9.png"/><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hyperlink" Target="http://www.fittingseurope.com/" TargetMode="External"/><Relationship Id="rId2" Type="http://schemas.openxmlformats.org/officeDocument/2006/relationships/hyperlink" Target="mailto:sales@dutchpipefittings.nl" TargetMode="External"/><Relationship Id="rId1" Type="http://schemas.openxmlformats.org/officeDocument/2006/relationships/slideLayout" Target="../slideLayouts/slideLayout31.xml"/><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42.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image" Target="../media/image6.jpeg"/><Relationship Id="rId5" Type="http://schemas.openxmlformats.org/officeDocument/2006/relationships/image" Target="../media/image12.pn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2.xml"/><Relationship Id="rId13" Type="http://schemas.openxmlformats.org/officeDocument/2006/relationships/image" Target="../media/image16.png"/><Relationship Id="rId18" Type="http://schemas.openxmlformats.org/officeDocument/2006/relationships/image" Target="../media/image20.png"/><Relationship Id="rId3" Type="http://schemas.microsoft.com/office/2007/relationships/media" Target="../media/media2.mp4"/><Relationship Id="rId7" Type="http://schemas.openxmlformats.org/officeDocument/2006/relationships/slideLayout" Target="../slideLayouts/slideLayout42.xml"/><Relationship Id="rId12" Type="http://schemas.openxmlformats.org/officeDocument/2006/relationships/image" Target="../media/image9.png"/><Relationship Id="rId17" Type="http://schemas.openxmlformats.org/officeDocument/2006/relationships/image" Target="../media/image19.png"/><Relationship Id="rId2" Type="http://schemas.openxmlformats.org/officeDocument/2006/relationships/video" Target="../media/media1.mp4"/><Relationship Id="rId16" Type="http://schemas.openxmlformats.org/officeDocument/2006/relationships/hyperlink" Target="https://pixabay.com/en/arrow-arrow-up-right-blue-bullet-1293402/" TargetMode="External"/><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6.jpeg"/><Relationship Id="rId5" Type="http://schemas.microsoft.com/office/2007/relationships/media" Target="../media/media3.mp4"/><Relationship Id="rId15" Type="http://schemas.openxmlformats.org/officeDocument/2006/relationships/image" Target="../media/image18.png"/><Relationship Id="rId10" Type="http://schemas.openxmlformats.org/officeDocument/2006/relationships/image" Target="../media/image15.png"/><Relationship Id="rId4" Type="http://schemas.openxmlformats.org/officeDocument/2006/relationships/video" Target="../media/media2.mp4"/><Relationship Id="rId9" Type="http://schemas.openxmlformats.org/officeDocument/2006/relationships/image" Target="../media/image14.png"/><Relationship Id="rId14" Type="http://schemas.openxmlformats.org/officeDocument/2006/relationships/image" Target="../media/image17.sv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image" Target="../media/image9.png"/><Relationship Id="rId5" Type="http://schemas.openxmlformats.org/officeDocument/2006/relationships/image" Target="../media/image6.jpe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4.jpeg"/><Relationship Id="rId7"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image" Target="../media/image31.jpeg"/><Relationship Id="rId5" Type="http://schemas.openxmlformats.org/officeDocument/2006/relationships/image" Target="../media/image30.jpg"/><Relationship Id="rId4" Type="http://schemas.openxmlformats.org/officeDocument/2006/relationships/image" Target="../media/image29.jp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42.xml"/><Relationship Id="rId5" Type="http://schemas.openxmlformats.org/officeDocument/2006/relationships/image" Target="../media/image9.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2.xml"/><Relationship Id="rId5" Type="http://schemas.openxmlformats.org/officeDocument/2006/relationships/image" Target="../media/image6.jpe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63" name="Straight Connector 62">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5"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66"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67" name="Isosceles Triangle 66">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68"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69"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70"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71" name="Isosceles Triangle 70">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72" name="Isosceles Triangle 71">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grpSp>
      <p:sp useBgFill="1">
        <p:nvSpPr>
          <p:cNvPr id="74" name="Rectangle 73">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2EC6620-8307-EDF3-6B15-29B715986A04}"/>
              </a:ext>
            </a:extLst>
          </p:cNvPr>
          <p:cNvSpPr>
            <a:spLocks noGrp="1"/>
          </p:cNvSpPr>
          <p:nvPr>
            <p:ph type="title"/>
          </p:nvPr>
        </p:nvSpPr>
        <p:spPr>
          <a:xfrm>
            <a:off x="1331212" y="626589"/>
            <a:ext cx="10197494" cy="1099457"/>
          </a:xfrm>
        </p:spPr>
        <p:txBody>
          <a:bodyPr vert="horz" lIns="91440" tIns="45720" rIns="91440" bIns="45720" rtlCol="0" anchor="t">
            <a:normAutofit fontScale="90000"/>
          </a:bodyPr>
          <a:lstStyle/>
          <a:p>
            <a:pPr>
              <a:lnSpc>
                <a:spcPct val="90000"/>
              </a:lnSpc>
            </a:pPr>
            <a:r>
              <a:rPr lang="en-US" sz="3600" b="1" dirty="0"/>
              <a:t>R</a:t>
            </a:r>
            <a:r>
              <a:rPr lang="en-US" sz="3600" dirty="0"/>
              <a:t>evolutionary </a:t>
            </a:r>
            <a:r>
              <a:rPr lang="en-US" sz="3600" b="1" dirty="0"/>
              <a:t>S</a:t>
            </a:r>
            <a:r>
              <a:rPr lang="en-US" sz="3600" dirty="0"/>
              <a:t>ustainable </a:t>
            </a:r>
            <a:r>
              <a:rPr lang="en-US" sz="3600" b="1" dirty="0"/>
              <a:t>E</a:t>
            </a:r>
            <a:r>
              <a:rPr lang="en-US" sz="3600" dirty="0"/>
              <a:t>nvironmentally </a:t>
            </a:r>
            <a:r>
              <a:rPr lang="en-US" sz="3600" b="1" dirty="0"/>
              <a:t>F</a:t>
            </a:r>
            <a:r>
              <a:rPr lang="en-US" sz="3600" dirty="0"/>
              <a:t>riendly European production of Press Rolled</a:t>
            </a:r>
            <a:r>
              <a:rPr lang="en-US" sz="3600" dirty="0">
                <a:solidFill>
                  <a:schemeClr val="tx1"/>
                </a:solidFill>
              </a:rPr>
              <a:t>®</a:t>
            </a:r>
            <a:r>
              <a:rPr lang="en-US" sz="3600" dirty="0"/>
              <a:t> Barrel Nipples </a:t>
            </a:r>
          </a:p>
        </p:txBody>
      </p:sp>
      <p:sp>
        <p:nvSpPr>
          <p:cNvPr id="76" name="Isosceles Triangle 75">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4" name="Tijdelijke aanduiding voor datum 3">
            <a:extLst>
              <a:ext uri="{FF2B5EF4-FFF2-40B4-BE49-F238E27FC236}">
                <a16:creationId xmlns:a16="http://schemas.microsoft.com/office/drawing/2014/main" id="{04DB06F6-BA56-F138-4E69-8BE9C34206F9}"/>
              </a:ext>
            </a:extLst>
          </p:cNvPr>
          <p:cNvSpPr>
            <a:spLocks noGrp="1"/>
          </p:cNvSpPr>
          <p:nvPr>
            <p:ph type="dt" sz="half" idx="10"/>
          </p:nvPr>
        </p:nvSpPr>
        <p:spPr>
          <a:xfrm>
            <a:off x="8509002" y="6182876"/>
            <a:ext cx="911939" cy="365125"/>
          </a:xfrm>
        </p:spPr>
        <p:txBody>
          <a:bodyPr vert="horz" lIns="91440" tIns="45720" rIns="91440" bIns="45720" rtlCol="0" anchor="ctr">
            <a:normAutofit/>
          </a:bodyPr>
          <a:lstStyle/>
          <a:p>
            <a:pPr defTabSz="457200">
              <a:spcAft>
                <a:spcPts val="600"/>
              </a:spcAft>
            </a:pPr>
            <a:fld id="{40ECBCE2-523E-4B62-A789-43C28A1BF7AD}" type="datetime1">
              <a:rPr lang="en-US" altLang="zh-CN"/>
              <a:pPr defTabSz="457200">
                <a:spcAft>
                  <a:spcPts val="600"/>
                </a:spcAft>
              </a:pPr>
              <a:t>16-Oct-24</a:t>
            </a:fld>
            <a:endParaRPr lang="en-US" altLang="zh-CN"/>
          </a:p>
        </p:txBody>
      </p:sp>
      <p:sp>
        <p:nvSpPr>
          <p:cNvPr id="5" name="Tijdelijke aanduiding voor dianummer 4">
            <a:extLst>
              <a:ext uri="{FF2B5EF4-FFF2-40B4-BE49-F238E27FC236}">
                <a16:creationId xmlns:a16="http://schemas.microsoft.com/office/drawing/2014/main" id="{2E0ED231-BC02-379F-AE44-9B27C518FAAE}"/>
              </a:ext>
            </a:extLst>
          </p:cNvPr>
          <p:cNvSpPr>
            <a:spLocks noGrp="1"/>
          </p:cNvSpPr>
          <p:nvPr>
            <p:ph type="sldNum" sz="quarter" idx="12"/>
          </p:nvPr>
        </p:nvSpPr>
        <p:spPr>
          <a:xfrm>
            <a:off x="9894532" y="6182876"/>
            <a:ext cx="683339" cy="365125"/>
          </a:xfrm>
        </p:spPr>
        <p:txBody>
          <a:bodyPr vert="horz" lIns="91440" tIns="45720" rIns="91440" bIns="45720" rtlCol="0" anchor="ctr">
            <a:normAutofit/>
          </a:bodyPr>
          <a:lstStyle/>
          <a:p>
            <a:pPr defTabSz="457200">
              <a:spcAft>
                <a:spcPts val="600"/>
              </a:spcAft>
            </a:pPr>
            <a:fld id="{8DB056C4-7501-4973-B00A-90670A6E6A59}" type="slidenum">
              <a:rPr lang="en-US" altLang="zh-CN"/>
              <a:pPr defTabSz="457200">
                <a:spcAft>
                  <a:spcPts val="600"/>
                </a:spcAft>
              </a:pPr>
              <a:t>1</a:t>
            </a:fld>
            <a:endParaRPr lang="en-US" altLang="zh-CN"/>
          </a:p>
        </p:txBody>
      </p:sp>
      <p:sp>
        <p:nvSpPr>
          <p:cNvPr id="78" name="Isosceles Triangle 77">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pic>
        <p:nvPicPr>
          <p:cNvPr id="6" name="Picture 3">
            <a:extLst>
              <a:ext uri="{FF2B5EF4-FFF2-40B4-BE49-F238E27FC236}">
                <a16:creationId xmlns:a16="http://schemas.microsoft.com/office/drawing/2014/main" id="{22CDA860-9091-0E47-43CB-C0AEB21C85A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09023" y="5482578"/>
            <a:ext cx="2336312" cy="1308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3" name="Tijdelijke aanduiding voor tekst 2">
            <a:extLst>
              <a:ext uri="{FF2B5EF4-FFF2-40B4-BE49-F238E27FC236}">
                <a16:creationId xmlns:a16="http://schemas.microsoft.com/office/drawing/2014/main" id="{E9FAC482-B63A-0245-AC26-2AA022149039}"/>
              </a:ext>
            </a:extLst>
          </p:cNvPr>
          <p:cNvGraphicFramePr/>
          <p:nvPr>
            <p:extLst>
              <p:ext uri="{D42A27DB-BD31-4B8C-83A1-F6EECF244321}">
                <p14:modId xmlns:p14="http://schemas.microsoft.com/office/powerpoint/2010/main" val="2164208950"/>
              </p:ext>
            </p:extLst>
          </p:nvPr>
        </p:nvGraphicFramePr>
        <p:xfrm>
          <a:off x="1286933" y="1948542"/>
          <a:ext cx="9618133" cy="48428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Afbeelding 6" descr="Afbeelding met origami&#10;&#10;Beschrijving automatisch gegenereerd met gemiddelde betrouwbaarheid">
            <a:extLst>
              <a:ext uri="{FF2B5EF4-FFF2-40B4-BE49-F238E27FC236}">
                <a16:creationId xmlns:a16="http://schemas.microsoft.com/office/drawing/2014/main" id="{DAA0A968-E8F2-CEE9-A281-4CCF794B34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6957" y="3186103"/>
            <a:ext cx="1665856" cy="1409495"/>
          </a:xfrm>
          <a:prstGeom prst="rect">
            <a:avLst/>
          </a:prstGeom>
        </p:spPr>
      </p:pic>
    </p:spTree>
    <p:extLst>
      <p:ext uri="{BB962C8B-B14F-4D97-AF65-F5344CB8AC3E}">
        <p14:creationId xmlns:p14="http://schemas.microsoft.com/office/powerpoint/2010/main" val="3359820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2FBD2BDA-4A05-0338-255A-6DCFA0F3B06B}"/>
              </a:ext>
            </a:extLst>
          </p:cNvPr>
          <p:cNvSpPr txBox="1"/>
          <p:nvPr/>
        </p:nvSpPr>
        <p:spPr>
          <a:xfrm>
            <a:off x="3438673" y="69083"/>
            <a:ext cx="6391351" cy="1270446"/>
          </a:xfrm>
          <a:prstGeom prst="rect">
            <a:avLst/>
          </a:prstGeom>
        </p:spPr>
        <p:txBody>
          <a:bodyPr vert="horz" lIns="91440" tIns="45720" rIns="91440" bIns="45720" rtlCol="0" anchor="ctr">
            <a:normAutofit/>
          </a:bodyPr>
          <a:lstStyle>
            <a:defPPr>
              <a:defRPr lang="en-US"/>
            </a:defPPr>
            <a:lvl1pPr algn="ctr">
              <a:defRPr sz="4000" b="1">
                <a:solidFill>
                  <a:schemeClr val="bg1">
                    <a:lumMod val="50000"/>
                  </a:schemeClr>
                </a:solidFill>
                <a:effectLst>
                  <a:outerShdw blurRad="38100" dist="38100" dir="2700000" algn="tl">
                    <a:srgbClr val="000000">
                      <a:alpha val="43137"/>
                    </a:srgbClr>
                  </a:outerShdw>
                </a:effectLst>
                <a:latin typeface="华文新魏" panose="02010800040101010101" pitchFamily="2" charset="-122"/>
                <a:ea typeface="宋体" panose="02010600030101010101" pitchFamily="2" charset="-122"/>
                <a:cs typeface="Arial" panose="020B0604020202020204" pitchFamily="34" charset="0"/>
              </a:defRPr>
            </a:lvl1pPr>
          </a:lstStyle>
          <a:p>
            <a:pPr algn="l">
              <a:lnSpc>
                <a:spcPct val="90000"/>
              </a:lnSpc>
              <a:spcBef>
                <a:spcPct val="0"/>
              </a:spcBef>
              <a:spcAft>
                <a:spcPts val="600"/>
              </a:spcAft>
            </a:pPr>
            <a:r>
              <a:rPr lang="en-US" altLang="zh-CN" dirty="0">
                <a:solidFill>
                  <a:srgbClr val="002060"/>
                </a:solidFill>
                <a:latin typeface="+mj-lt"/>
                <a:ea typeface="+mj-ea"/>
                <a:cs typeface="+mj-cs"/>
              </a:rPr>
              <a:t>4th High Quality at Low Cost</a:t>
            </a:r>
          </a:p>
        </p:txBody>
      </p:sp>
      <p:sp>
        <p:nvSpPr>
          <p:cNvPr id="18" name="文本框 17">
            <a:extLst>
              <a:ext uri="{FF2B5EF4-FFF2-40B4-BE49-F238E27FC236}">
                <a16:creationId xmlns:a16="http://schemas.microsoft.com/office/drawing/2014/main" id="{4CA9FE21-0910-3434-655C-651598597C54}"/>
              </a:ext>
            </a:extLst>
          </p:cNvPr>
          <p:cNvSpPr txBox="1"/>
          <p:nvPr/>
        </p:nvSpPr>
        <p:spPr>
          <a:xfrm>
            <a:off x="277908" y="1190026"/>
            <a:ext cx="5130799" cy="5167312"/>
          </a:xfrm>
          <a:prstGeom prst="rect">
            <a:avLst/>
          </a:prstGeom>
        </p:spPr>
        <p:txBody>
          <a:bodyPr vert="horz" lIns="91440" tIns="45720" rIns="91440" bIns="45720" rtlCol="0" anchor="ctr">
            <a:normAutofit fontScale="92500" lnSpcReduction="20000"/>
          </a:bodyPr>
          <a:lstStyle/>
          <a:p>
            <a:pPr>
              <a:lnSpc>
                <a:spcPct val="90000"/>
              </a:lnSpc>
              <a:spcAft>
                <a:spcPts val="600"/>
              </a:spcAft>
            </a:pPr>
            <a:r>
              <a:rPr lang="en-US" altLang="zh-CN" sz="1900" b="1" dirty="0">
                <a:solidFill>
                  <a:srgbClr val="0033CC"/>
                </a:solidFill>
                <a:effectLst/>
                <a:latin typeface="DengXian" panose="02010600030101010101" pitchFamily="2" charset="-122"/>
                <a:ea typeface="DengXian" panose="02010600030101010101" pitchFamily="2" charset="-122"/>
              </a:rPr>
              <a:t>CPK values of rolled threads are greatly increased, Lower Labor costs to install:</a:t>
            </a:r>
          </a:p>
          <a:p>
            <a:pPr marL="114300" indent="-342900">
              <a:lnSpc>
                <a:spcPct val="90000"/>
              </a:lnSpc>
              <a:spcAft>
                <a:spcPts val="600"/>
              </a:spcAft>
              <a:buFont typeface="+mj-lt"/>
              <a:buAutoNum type="arabicPeriod"/>
            </a:pPr>
            <a:endParaRPr lang="en-US" altLang="zh-CN" sz="1900" b="1" dirty="0">
              <a:solidFill>
                <a:srgbClr val="0033CC"/>
              </a:solidFill>
              <a:effectLst/>
              <a:latin typeface="DengXian" panose="02010600030101010101" pitchFamily="2" charset="-122"/>
              <a:ea typeface="DengXian" panose="02010600030101010101" pitchFamily="2" charset="-122"/>
            </a:endParaRPr>
          </a:p>
          <a:p>
            <a:pPr marL="400050" indent="-342900">
              <a:lnSpc>
                <a:spcPct val="90000"/>
              </a:lnSpc>
              <a:spcAft>
                <a:spcPts val="600"/>
              </a:spcAft>
              <a:buFont typeface="+mj-lt"/>
              <a:buAutoNum type="arabicPeriod"/>
            </a:pPr>
            <a:r>
              <a:rPr lang="en-US" altLang="zh-CN" sz="1900" b="1" dirty="0">
                <a:solidFill>
                  <a:srgbClr val="0033CC"/>
                </a:solidFill>
                <a:effectLst/>
                <a:latin typeface="DengXian" panose="02010600030101010101" pitchFamily="2" charset="-122"/>
                <a:ea typeface="DengXian" panose="02010600030101010101" pitchFamily="2" charset="-122"/>
              </a:rPr>
              <a:t>Reduced friction decreases installation time and call backs to re-tighten.</a:t>
            </a:r>
          </a:p>
          <a:p>
            <a:pPr marL="400050" indent="-342900">
              <a:lnSpc>
                <a:spcPct val="90000"/>
              </a:lnSpc>
              <a:spcAft>
                <a:spcPts val="600"/>
              </a:spcAft>
              <a:buFont typeface="+mj-lt"/>
              <a:buAutoNum type="arabicPeriod"/>
            </a:pPr>
            <a:endParaRPr lang="en-US" altLang="zh-CN" sz="1900" b="1" dirty="0">
              <a:solidFill>
                <a:srgbClr val="0033CC"/>
              </a:solidFill>
              <a:effectLst/>
              <a:latin typeface="DengXian" panose="02010600030101010101" pitchFamily="2" charset="-122"/>
              <a:ea typeface="DengXian" panose="02010600030101010101" pitchFamily="2" charset="-122"/>
            </a:endParaRPr>
          </a:p>
          <a:p>
            <a:pPr marL="400050" indent="-342900">
              <a:lnSpc>
                <a:spcPct val="90000"/>
              </a:lnSpc>
              <a:spcAft>
                <a:spcPts val="600"/>
              </a:spcAft>
              <a:buFont typeface="+mj-lt"/>
              <a:buAutoNum type="arabicPeriod"/>
            </a:pPr>
            <a:r>
              <a:rPr lang="en-US" altLang="zh-CN" sz="1900" b="1" dirty="0">
                <a:solidFill>
                  <a:srgbClr val="0033CC"/>
                </a:solidFill>
                <a:effectLst/>
                <a:latin typeface="DengXian" panose="02010600030101010101" pitchFamily="2" charset="-122"/>
                <a:ea typeface="DengXian" panose="02010600030101010101" pitchFamily="2" charset="-122"/>
              </a:rPr>
              <a:t>Zinc coatings remain intact during threading offering greater, long term protection.</a:t>
            </a:r>
          </a:p>
          <a:p>
            <a:pPr marL="342900" indent="-342900">
              <a:lnSpc>
                <a:spcPct val="90000"/>
              </a:lnSpc>
              <a:spcAft>
                <a:spcPts val="600"/>
              </a:spcAft>
              <a:buFont typeface="+mj-lt"/>
              <a:buAutoNum type="arabicPeriod"/>
            </a:pPr>
            <a:endParaRPr lang="en-US" altLang="zh-CN" sz="1900" b="1" dirty="0">
              <a:solidFill>
                <a:srgbClr val="0033CC"/>
              </a:solidFill>
              <a:latin typeface="DengXian" panose="02010600030101010101" pitchFamily="2" charset="-122"/>
              <a:ea typeface="DengXian" panose="02010600030101010101" pitchFamily="2" charset="-122"/>
            </a:endParaRPr>
          </a:p>
          <a:p>
            <a:pPr marL="400050" indent="-342900">
              <a:lnSpc>
                <a:spcPct val="90000"/>
              </a:lnSpc>
              <a:spcAft>
                <a:spcPts val="600"/>
              </a:spcAft>
              <a:buFont typeface="+mj-lt"/>
              <a:buAutoNum type="arabicPeriod"/>
            </a:pPr>
            <a:r>
              <a:rPr lang="en-US" altLang="zh-CN" sz="1900" b="1" dirty="0">
                <a:solidFill>
                  <a:srgbClr val="0033CC"/>
                </a:solidFill>
                <a:latin typeface="DengXian" panose="02010600030101010101" pitchFamily="2" charset="-122"/>
                <a:ea typeface="DengXian" panose="02010600030101010101" pitchFamily="2" charset="-122"/>
              </a:rPr>
              <a:t>Pipe sealant and tape requirements are reduced greatly on different size pipe connection. </a:t>
            </a:r>
          </a:p>
          <a:p>
            <a:pPr marL="400050" indent="-342900">
              <a:lnSpc>
                <a:spcPct val="90000"/>
              </a:lnSpc>
              <a:spcAft>
                <a:spcPts val="600"/>
              </a:spcAft>
              <a:buFont typeface="+mj-lt"/>
              <a:buAutoNum type="arabicPeriod"/>
            </a:pPr>
            <a:endParaRPr lang="en-US" altLang="zh-CN" sz="1900" b="1" dirty="0">
              <a:solidFill>
                <a:srgbClr val="0033CC"/>
              </a:solidFill>
              <a:latin typeface="DengXian" panose="02010600030101010101" pitchFamily="2" charset="-122"/>
              <a:ea typeface="DengXian" panose="02010600030101010101" pitchFamily="2" charset="-122"/>
            </a:endParaRPr>
          </a:p>
          <a:p>
            <a:pPr marL="400050" indent="-342900">
              <a:lnSpc>
                <a:spcPct val="90000"/>
              </a:lnSpc>
              <a:spcAft>
                <a:spcPts val="600"/>
              </a:spcAft>
              <a:buFont typeface="+mj-lt"/>
              <a:buAutoNum type="arabicPeriod"/>
            </a:pPr>
            <a:r>
              <a:rPr lang="en-US" altLang="zh-CN" sz="1900" b="1" dirty="0">
                <a:solidFill>
                  <a:srgbClr val="0033CC"/>
                </a:solidFill>
                <a:latin typeface="DengXian" panose="02010600030101010101" pitchFamily="2" charset="-122"/>
                <a:ea typeface="DengXian" panose="02010600030101010101" pitchFamily="2" charset="-122"/>
              </a:rPr>
              <a:t>All zinc coating on full thread is well kept to eliminate the on-side-painting on run-out part.</a:t>
            </a:r>
          </a:p>
          <a:p>
            <a:pPr marL="400050" indent="-342900">
              <a:lnSpc>
                <a:spcPct val="90000"/>
              </a:lnSpc>
              <a:spcAft>
                <a:spcPts val="600"/>
              </a:spcAft>
              <a:buFont typeface="+mj-lt"/>
              <a:buAutoNum type="arabicPeriod"/>
            </a:pPr>
            <a:endParaRPr lang="en-US" altLang="zh-CN" sz="1900" b="1" dirty="0">
              <a:solidFill>
                <a:srgbClr val="0033CC"/>
              </a:solidFill>
              <a:latin typeface="DengXian" panose="02010600030101010101" pitchFamily="2" charset="-122"/>
              <a:ea typeface="DengXian" panose="02010600030101010101" pitchFamily="2" charset="-122"/>
            </a:endParaRPr>
          </a:p>
          <a:p>
            <a:pPr marL="400050" indent="-342900">
              <a:lnSpc>
                <a:spcPct val="90000"/>
              </a:lnSpc>
              <a:spcAft>
                <a:spcPts val="600"/>
              </a:spcAft>
              <a:buFont typeface="+mj-lt"/>
              <a:buAutoNum type="arabicPeriod"/>
            </a:pPr>
            <a:r>
              <a:rPr lang="en-US" altLang="zh-CN" sz="1900" b="1" dirty="0">
                <a:solidFill>
                  <a:srgbClr val="0033CC"/>
                </a:solidFill>
                <a:latin typeface="DengXian" panose="02010600030101010101" pitchFamily="2" charset="-122"/>
                <a:ea typeface="DengXian" panose="02010600030101010101" pitchFamily="2" charset="-122"/>
              </a:rPr>
              <a:t>Both ends having the same concentricity helps easy and fast installation.</a:t>
            </a:r>
          </a:p>
          <a:p>
            <a:pPr marL="57150">
              <a:lnSpc>
                <a:spcPct val="90000"/>
              </a:lnSpc>
              <a:spcAft>
                <a:spcPts val="600"/>
              </a:spcAft>
            </a:pPr>
            <a:endParaRPr lang="en-US" altLang="zh-CN" b="1" dirty="0">
              <a:solidFill>
                <a:srgbClr val="0070C0"/>
              </a:solidFill>
            </a:endParaRPr>
          </a:p>
        </p:txBody>
      </p:sp>
      <p:pic>
        <p:nvPicPr>
          <p:cNvPr id="7" name="图片 6" descr="图片包含 文字&#10;&#10;已生成极高可信度的说明">
            <a:extLst>
              <a:ext uri="{FF2B5EF4-FFF2-40B4-BE49-F238E27FC236}">
                <a16:creationId xmlns:a16="http://schemas.microsoft.com/office/drawing/2014/main" id="{0A756B8E-326F-B727-A22E-9372B6B5E9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485" b="1"/>
          <a:stretch/>
        </p:blipFill>
        <p:spPr>
          <a:xfrm>
            <a:off x="5705709" y="1513354"/>
            <a:ext cx="5555387" cy="501807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7756" y="168876"/>
            <a:ext cx="1970556" cy="86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CD3E0191-4696-014F-B888-034002EA1445}"/>
              </a:ext>
            </a:extLst>
          </p:cNvPr>
          <p:cNvPicPr>
            <a:picLocks noChangeAspect="1"/>
          </p:cNvPicPr>
          <p:nvPr/>
        </p:nvPicPr>
        <p:blipFill>
          <a:blip r:embed="rId5"/>
          <a:stretch>
            <a:fillRect/>
          </a:stretch>
        </p:blipFill>
        <p:spPr>
          <a:xfrm>
            <a:off x="174963" y="69083"/>
            <a:ext cx="975445" cy="695004"/>
          </a:xfrm>
          <a:prstGeom prst="rect">
            <a:avLst/>
          </a:prstGeom>
        </p:spPr>
      </p:pic>
    </p:spTree>
    <p:extLst>
      <p:ext uri="{BB962C8B-B14F-4D97-AF65-F5344CB8AC3E}">
        <p14:creationId xmlns:p14="http://schemas.microsoft.com/office/powerpoint/2010/main" val="260552894"/>
      </p:ext>
    </p:extLst>
  </p:cSld>
  <p:clrMapOvr>
    <a:masterClrMapping/>
  </p:clrMapOvr>
  <mc:AlternateContent xmlns:mc="http://schemas.openxmlformats.org/markup-compatibility/2006" xmlns:p14="http://schemas.microsoft.com/office/powerpoint/2010/main">
    <mc:Choice Requires="p14">
      <p:transition spd="slow" p14:dur="25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EE5DBBE3-850F-C10E-49D6-4D5632B86626}"/>
              </a:ext>
            </a:extLst>
          </p:cNvPr>
          <p:cNvSpPr txBox="1"/>
          <p:nvPr/>
        </p:nvSpPr>
        <p:spPr>
          <a:xfrm>
            <a:off x="1054980" y="201203"/>
            <a:ext cx="4368602" cy="1956841"/>
          </a:xfrm>
          <a:prstGeom prst="rect">
            <a:avLst/>
          </a:prstGeom>
        </p:spPr>
        <p:txBody>
          <a:bodyPr vert="horz" lIns="91440" tIns="45720" rIns="91440" bIns="45720" rtlCol="0" anchor="b">
            <a:normAutofit/>
          </a:bodyPr>
          <a:lstStyle>
            <a:defPPr>
              <a:defRPr lang="en-US"/>
            </a:defPPr>
            <a:lvl1pPr algn="ctr">
              <a:defRPr sz="4000" b="1">
                <a:solidFill>
                  <a:schemeClr val="bg1">
                    <a:lumMod val="50000"/>
                  </a:schemeClr>
                </a:solidFill>
                <a:effectLst>
                  <a:outerShdw blurRad="38100" dist="38100" dir="2700000" algn="tl">
                    <a:srgbClr val="000000">
                      <a:alpha val="43137"/>
                    </a:srgbClr>
                  </a:outerShdw>
                </a:effectLst>
                <a:latin typeface="华文新魏" panose="02010800040101010101" pitchFamily="2" charset="-122"/>
                <a:ea typeface="宋体" panose="02010600030101010101" pitchFamily="2" charset="-122"/>
                <a:cs typeface="Arial" panose="020B0604020202020204" pitchFamily="34" charset="0"/>
              </a:defRPr>
            </a:lvl1pPr>
          </a:lstStyle>
          <a:p>
            <a:pPr algn="l">
              <a:lnSpc>
                <a:spcPct val="90000"/>
              </a:lnSpc>
              <a:spcBef>
                <a:spcPct val="0"/>
              </a:spcBef>
              <a:spcAft>
                <a:spcPts val="600"/>
              </a:spcAft>
            </a:pPr>
            <a:r>
              <a:rPr lang="en-US" altLang="zh-CN" dirty="0">
                <a:solidFill>
                  <a:srgbClr val="002060"/>
                </a:solidFill>
                <a:latin typeface="+mj-lt"/>
                <a:ea typeface="+mj-ea"/>
                <a:cs typeface="+mj-cs"/>
              </a:rPr>
              <a:t>5th Increased Working Pressures</a:t>
            </a:r>
          </a:p>
        </p:txBody>
      </p:sp>
      <p:sp>
        <p:nvSpPr>
          <p:cNvPr id="6" name="文本框 5">
            <a:extLst>
              <a:ext uri="{FF2B5EF4-FFF2-40B4-BE49-F238E27FC236}">
                <a16:creationId xmlns:a16="http://schemas.microsoft.com/office/drawing/2014/main" id="{7B67200E-C49C-EC37-A83F-02D13C462C5F}"/>
              </a:ext>
            </a:extLst>
          </p:cNvPr>
          <p:cNvSpPr txBox="1"/>
          <p:nvPr/>
        </p:nvSpPr>
        <p:spPr>
          <a:xfrm>
            <a:off x="25796" y="2724904"/>
            <a:ext cx="5641412" cy="2818401"/>
          </a:xfrm>
          <a:prstGeom prst="rect">
            <a:avLst/>
          </a:prstGeom>
        </p:spPr>
        <p:txBody>
          <a:bodyPr vert="horz" lIns="91440" tIns="45720" rIns="91440" bIns="45720" rtlCol="0">
            <a:normAutofit/>
          </a:bodyPr>
          <a:lstStyle/>
          <a:p>
            <a:pPr>
              <a:lnSpc>
                <a:spcPct val="90000"/>
              </a:lnSpc>
              <a:spcAft>
                <a:spcPts val="600"/>
              </a:spcAft>
            </a:pPr>
            <a:endParaRPr lang="en-US" altLang="zh-CN" sz="2200" b="1" dirty="0">
              <a:effectLst/>
            </a:endParaRPr>
          </a:p>
          <a:p>
            <a:pPr marL="571500" indent="-342900">
              <a:lnSpc>
                <a:spcPct val="90000"/>
              </a:lnSpc>
              <a:spcAft>
                <a:spcPts val="600"/>
              </a:spcAft>
              <a:buFont typeface="Wingdings" panose="05000000000000000000" pitchFamily="2" charset="2"/>
              <a:buChar char="Ø"/>
            </a:pPr>
            <a:r>
              <a:rPr lang="en-US" altLang="zh-CN" sz="1900" b="1" dirty="0">
                <a:solidFill>
                  <a:srgbClr val="0033CC"/>
                </a:solidFill>
                <a:effectLst/>
                <a:latin typeface="DengXian" panose="02010600030101010101" pitchFamily="2" charset="-122"/>
                <a:ea typeface="DengXian" panose="02010600030101010101" pitchFamily="2" charset="-122"/>
              </a:rPr>
              <a:t>(</a:t>
            </a:r>
            <a:r>
              <a:rPr lang="en-US" altLang="zh-CN" sz="1900" b="1" u="sng" dirty="0" err="1">
                <a:solidFill>
                  <a:srgbClr val="0033CC"/>
                </a:solidFill>
                <a:effectLst/>
                <a:latin typeface="DengXian" panose="02010600030101010101" pitchFamily="2" charset="-122"/>
                <a:ea typeface="DengXian" panose="02010600030101010101" pitchFamily="2" charset="-122"/>
              </a:rPr>
              <a:t>CThread</a:t>
            </a:r>
            <a:r>
              <a:rPr lang="en-US" altLang="zh-CN" sz="1900" b="1" u="sng" dirty="0">
                <a:solidFill>
                  <a:srgbClr val="0033CC"/>
                </a:solidFill>
                <a:effectLst/>
                <a:latin typeface="DengXian" panose="02010600030101010101" pitchFamily="2" charset="-122"/>
                <a:ea typeface="DengXian" panose="02010600030101010101" pitchFamily="2" charset="-122"/>
              </a:rPr>
              <a:t>)</a:t>
            </a:r>
            <a:r>
              <a:rPr lang="en-US" altLang="zh-CN" sz="1900" b="1" dirty="0">
                <a:solidFill>
                  <a:srgbClr val="0033CC"/>
                </a:solidFill>
                <a:effectLst/>
                <a:latin typeface="DengXian" panose="02010600030101010101" pitchFamily="2" charset="-122"/>
                <a:ea typeface="DengXian" panose="02010600030101010101" pitchFamily="2" charset="-122"/>
              </a:rPr>
              <a:t> Press Rolled</a:t>
            </a:r>
            <a:r>
              <a:rPr lang="en-US" altLang="zh-CN" sz="1900" b="1" dirty="0">
                <a:solidFill>
                  <a:srgbClr val="0033CC"/>
                </a:solidFill>
                <a:latin typeface="DengXian" panose="02010600030101010101" pitchFamily="2" charset="-122"/>
                <a:ea typeface="DengXian" panose="02010600030101010101" pitchFamily="2" charset="-122"/>
              </a:rPr>
              <a:t>®</a:t>
            </a:r>
            <a:r>
              <a:rPr lang="en-US" altLang="zh-CN" sz="1900" b="1" dirty="0">
                <a:solidFill>
                  <a:srgbClr val="0033CC"/>
                </a:solidFill>
                <a:effectLst/>
                <a:latin typeface="DengXian" panose="02010600030101010101" pitchFamily="2" charset="-122"/>
                <a:ea typeface="DengXian" panose="02010600030101010101" pitchFamily="2" charset="-122"/>
              </a:rPr>
              <a:t> Barrel Nipples offer increased working pressures within any pipe network.  </a:t>
            </a:r>
          </a:p>
          <a:p>
            <a:pPr marL="571500" indent="-342900">
              <a:lnSpc>
                <a:spcPct val="90000"/>
              </a:lnSpc>
              <a:spcAft>
                <a:spcPts val="600"/>
              </a:spcAft>
              <a:buFont typeface="Wingdings" panose="05000000000000000000" pitchFamily="2" charset="2"/>
              <a:buChar char="Ø"/>
            </a:pPr>
            <a:r>
              <a:rPr lang="en-US" altLang="zh-CN" sz="1900" b="1" dirty="0">
                <a:solidFill>
                  <a:srgbClr val="0033CC"/>
                </a:solidFill>
                <a:effectLst/>
                <a:latin typeface="DengXian" panose="02010600030101010101" pitchFamily="2" charset="-122"/>
                <a:ea typeface="DengXian" panose="02010600030101010101" pitchFamily="2" charset="-122"/>
              </a:rPr>
              <a:t>Press Rolled</a:t>
            </a:r>
            <a:r>
              <a:rPr lang="en-US" altLang="zh-CN" sz="1900" b="1" dirty="0">
                <a:solidFill>
                  <a:srgbClr val="0033CC"/>
                </a:solidFill>
                <a:latin typeface="DengXian" panose="02010600030101010101" pitchFamily="2" charset="-122"/>
                <a:ea typeface="DengXian" panose="02010600030101010101" pitchFamily="2" charset="-122"/>
              </a:rPr>
              <a:t>®</a:t>
            </a:r>
            <a:r>
              <a:rPr lang="en-US" altLang="zh-CN" sz="1900" b="1" dirty="0">
                <a:solidFill>
                  <a:srgbClr val="0033CC"/>
                </a:solidFill>
                <a:effectLst/>
                <a:latin typeface="DengXian" panose="02010600030101010101" pitchFamily="2" charset="-122"/>
                <a:ea typeface="DengXian" panose="02010600030101010101" pitchFamily="2" charset="-122"/>
              </a:rPr>
              <a:t> Thread Technology Pipe Connection </a:t>
            </a:r>
            <a:r>
              <a:rPr lang="en-US" altLang="zh-CN" sz="1900" b="1" dirty="0">
                <a:solidFill>
                  <a:srgbClr val="0033CC"/>
                </a:solidFill>
                <a:latin typeface="DengXian" panose="02010600030101010101" pitchFamily="2" charset="-122"/>
                <a:ea typeface="DengXian" panose="02010600030101010101" pitchFamily="2" charset="-122"/>
              </a:rPr>
              <a:t>will be</a:t>
            </a:r>
            <a:r>
              <a:rPr lang="en-US" altLang="zh-CN" sz="1900" b="1" dirty="0">
                <a:solidFill>
                  <a:srgbClr val="0033CC"/>
                </a:solidFill>
                <a:effectLst/>
                <a:latin typeface="DengXian" panose="02010600030101010101" pitchFamily="2" charset="-122"/>
                <a:ea typeface="DengXian" panose="02010600030101010101" pitchFamily="2" charset="-122"/>
              </a:rPr>
              <a:t> as strong as the pipe itself.</a:t>
            </a:r>
          </a:p>
          <a:p>
            <a:pPr marL="571500" indent="-342900">
              <a:lnSpc>
                <a:spcPct val="90000"/>
              </a:lnSpc>
              <a:spcAft>
                <a:spcPts val="600"/>
              </a:spcAft>
              <a:buFont typeface="Wingdings" panose="05000000000000000000" pitchFamily="2" charset="2"/>
              <a:buChar char="Ø"/>
            </a:pPr>
            <a:r>
              <a:rPr lang="en-US" altLang="zh-CN" sz="1900" b="1" dirty="0">
                <a:solidFill>
                  <a:srgbClr val="0033CC"/>
                </a:solidFill>
                <a:effectLst/>
                <a:latin typeface="DengXian" panose="02010600030101010101" pitchFamily="2" charset="-122"/>
                <a:ea typeface="DengXian" panose="02010600030101010101" pitchFamily="2" charset="-122"/>
              </a:rPr>
              <a:t>Schedule 40 RTN can replace “Schedule 80” cutting thread Nipples and so on.</a:t>
            </a:r>
          </a:p>
          <a:p>
            <a:pPr marL="457200" indent="-228600">
              <a:lnSpc>
                <a:spcPct val="90000"/>
              </a:lnSpc>
              <a:spcAft>
                <a:spcPts val="600"/>
              </a:spcAft>
              <a:buFont typeface="Arial" panose="020B0604020202020204" pitchFamily="34" charset="0"/>
              <a:buChar char="•"/>
            </a:pPr>
            <a:endParaRPr lang="en-US" altLang="zh-CN" b="1" dirty="0">
              <a:solidFill>
                <a:srgbClr val="00B0F0"/>
              </a:solidFill>
              <a:effectLst/>
            </a:endParaRPr>
          </a:p>
        </p:txBody>
      </p:sp>
      <p:pic>
        <p:nvPicPr>
          <p:cNvPr id="9" name="图片 8" descr="表格&#10;&#10;描述已自动生成">
            <a:extLst>
              <a:ext uri="{FF2B5EF4-FFF2-40B4-BE49-F238E27FC236}">
                <a16:creationId xmlns:a16="http://schemas.microsoft.com/office/drawing/2014/main" id="{72A2AE4F-6026-7AB8-FDD4-F946C2972C93}"/>
              </a:ext>
            </a:extLst>
          </p:cNvPr>
          <p:cNvPicPr>
            <a:picLocks noChangeAspect="1"/>
          </p:cNvPicPr>
          <p:nvPr/>
        </p:nvPicPr>
        <p:blipFill rotWithShape="1">
          <a:blip r:embed="rId3">
            <a:extLst>
              <a:ext uri="{28A0092B-C50C-407E-A947-70E740481C1C}">
                <a14:useLocalDpi xmlns:a14="http://schemas.microsoft.com/office/drawing/2010/main" val="0"/>
              </a:ext>
            </a:extLst>
          </a:blip>
          <a:srcRect l="-11165" t="417" r="4483" b="56647"/>
          <a:stretch/>
        </p:blipFill>
        <p:spPr>
          <a:xfrm>
            <a:off x="4756777" y="261056"/>
            <a:ext cx="7058606" cy="6163495"/>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矩形 6">
            <a:extLst>
              <a:ext uri="{FF2B5EF4-FFF2-40B4-BE49-F238E27FC236}">
                <a16:creationId xmlns:a16="http://schemas.microsoft.com/office/drawing/2014/main" id="{90217B09-A486-6E99-0E08-9F68D79F6BDB}"/>
              </a:ext>
            </a:extLst>
          </p:cNvPr>
          <p:cNvSpPr/>
          <p:nvPr/>
        </p:nvSpPr>
        <p:spPr>
          <a:xfrm>
            <a:off x="5833173" y="3206186"/>
            <a:ext cx="5791340" cy="222813"/>
          </a:xfrm>
          <a:prstGeom prst="rect">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8" name="矩形 7">
            <a:extLst>
              <a:ext uri="{FF2B5EF4-FFF2-40B4-BE49-F238E27FC236}">
                <a16:creationId xmlns:a16="http://schemas.microsoft.com/office/drawing/2014/main" id="{D8B447AA-E2F7-8B7B-CCB0-95E0F919D3E3}"/>
              </a:ext>
            </a:extLst>
          </p:cNvPr>
          <p:cNvSpPr/>
          <p:nvPr/>
        </p:nvSpPr>
        <p:spPr>
          <a:xfrm>
            <a:off x="7211028" y="2835418"/>
            <a:ext cx="925973" cy="694861"/>
          </a:xfrm>
          <a:prstGeom prst="rect">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10" name="矩形 9">
            <a:extLst>
              <a:ext uri="{FF2B5EF4-FFF2-40B4-BE49-F238E27FC236}">
                <a16:creationId xmlns:a16="http://schemas.microsoft.com/office/drawing/2014/main" id="{B3AE2F4C-F864-F84D-5FD3-809492FAC61B}"/>
              </a:ext>
            </a:extLst>
          </p:cNvPr>
          <p:cNvSpPr/>
          <p:nvPr/>
        </p:nvSpPr>
        <p:spPr>
          <a:xfrm>
            <a:off x="8399550" y="2837612"/>
            <a:ext cx="925973" cy="69266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11" name="矩形 10">
            <a:extLst>
              <a:ext uri="{FF2B5EF4-FFF2-40B4-BE49-F238E27FC236}">
                <a16:creationId xmlns:a16="http://schemas.microsoft.com/office/drawing/2014/main" id="{B62A2683-0CF6-AAC9-5399-8E52CCBB239A}"/>
              </a:ext>
            </a:extLst>
          </p:cNvPr>
          <p:cNvSpPr/>
          <p:nvPr/>
        </p:nvSpPr>
        <p:spPr>
          <a:xfrm>
            <a:off x="9517284" y="3079247"/>
            <a:ext cx="925973" cy="699505"/>
          </a:xfrm>
          <a:prstGeom prst="rect">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12" name="矩形 11">
            <a:extLst>
              <a:ext uri="{FF2B5EF4-FFF2-40B4-BE49-F238E27FC236}">
                <a16:creationId xmlns:a16="http://schemas.microsoft.com/office/drawing/2014/main" id="{DF5983AE-62DF-4C14-F8C0-22A2D599B13C}"/>
              </a:ext>
            </a:extLst>
          </p:cNvPr>
          <p:cNvSpPr/>
          <p:nvPr/>
        </p:nvSpPr>
        <p:spPr>
          <a:xfrm>
            <a:off x="10698540" y="2835419"/>
            <a:ext cx="925973" cy="69486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13" name="椭圆 12">
            <a:extLst>
              <a:ext uri="{FF2B5EF4-FFF2-40B4-BE49-F238E27FC236}">
                <a16:creationId xmlns:a16="http://schemas.microsoft.com/office/drawing/2014/main" id="{7AD638CE-B33B-A5E8-0F08-48C88DB48EB7}"/>
              </a:ext>
            </a:extLst>
          </p:cNvPr>
          <p:cNvSpPr/>
          <p:nvPr/>
        </p:nvSpPr>
        <p:spPr>
          <a:xfrm>
            <a:off x="6470248" y="4016415"/>
            <a:ext cx="914400" cy="914400"/>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箭头: 手杖形 17">
            <a:extLst>
              <a:ext uri="{FF2B5EF4-FFF2-40B4-BE49-F238E27FC236}">
                <a16:creationId xmlns:a16="http://schemas.microsoft.com/office/drawing/2014/main" id="{85F8FF6B-34AF-42ED-0ECE-64EF40CBE20B}"/>
              </a:ext>
            </a:extLst>
          </p:cNvPr>
          <p:cNvSpPr/>
          <p:nvPr/>
        </p:nvSpPr>
        <p:spPr>
          <a:xfrm rot="10800000" flipV="1">
            <a:off x="7384648" y="1747609"/>
            <a:ext cx="3957576" cy="977294"/>
          </a:xfrm>
          <a:prstGeom prst="uturnArrow">
            <a:avLst>
              <a:gd name="adj1" fmla="val 25000"/>
              <a:gd name="adj2" fmla="val 25000"/>
              <a:gd name="adj3" fmla="val 25000"/>
              <a:gd name="adj4" fmla="val 42484"/>
              <a:gd name="adj5" fmla="val 75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pic>
        <p:nvPicPr>
          <p:cNvPr id="4" name="图片 3" descr="图片包含 文本&#10;&#10;描述已自动生成">
            <a:extLst>
              <a:ext uri="{FF2B5EF4-FFF2-40B4-BE49-F238E27FC236}">
                <a16:creationId xmlns:a16="http://schemas.microsoft.com/office/drawing/2014/main" id="{E9920291-F2E9-D494-996C-6327E78935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392" y="5613712"/>
            <a:ext cx="2555872" cy="918919"/>
          </a:xfrm>
          <a:prstGeom prst="rect">
            <a:avLst/>
          </a:prstGeom>
        </p:spPr>
      </p:pic>
      <p:sp>
        <p:nvSpPr>
          <p:cNvPr id="14" name="Rectangle 1">
            <a:extLst>
              <a:ext uri="{FF2B5EF4-FFF2-40B4-BE49-F238E27FC236}">
                <a16:creationId xmlns:a16="http://schemas.microsoft.com/office/drawing/2014/main" id="{8307248E-2A8D-2CF7-B864-21169F196A3A}"/>
              </a:ext>
            </a:extLst>
          </p:cNvPr>
          <p:cNvSpPr>
            <a:spLocks noChangeArrowheads="1"/>
          </p:cNvSpPr>
          <p:nvPr/>
        </p:nvSpPr>
        <p:spPr bwMode="auto">
          <a:xfrm>
            <a:off x="3408218" y="5400323"/>
            <a:ext cx="2220686" cy="12845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b="0"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FittingsEurope</a:t>
            </a:r>
            <a:endParaRPr kumimoji="0" lang="en-GB" altLang="zh-CN" b="0" i="0" u="none" strike="noStrike" cap="none" normalizeH="0" baseline="0" dirty="0">
              <a:ln>
                <a:noFill/>
              </a:ln>
              <a:solidFill>
                <a:srgbClr val="FF0000"/>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12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Dutch Pipe Fittings BV</a:t>
            </a:r>
            <a:endParaRPr kumimoji="0" lang="en-GB" altLang="zh-CN" sz="12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lang="en-GB" altLang="zh-CN" sz="1200" dirty="0" err="1">
                <a:solidFill>
                  <a:srgbClr val="000000"/>
                </a:solidFill>
                <a:latin typeface="Calibri" panose="020F0502020204030204" pitchFamily="34" charset="0"/>
                <a:cs typeface="Calibri" panose="020F0502020204030204" pitchFamily="34" charset="0"/>
              </a:rPr>
              <a:t>Marterkoog</a:t>
            </a:r>
            <a:r>
              <a:rPr lang="en-GB" altLang="zh-CN" sz="1200" dirty="0">
                <a:solidFill>
                  <a:srgbClr val="000000"/>
                </a:solidFill>
                <a:latin typeface="Calibri" panose="020F0502020204030204" pitchFamily="34" charset="0"/>
                <a:cs typeface="Calibri" panose="020F0502020204030204" pitchFamily="34" charset="0"/>
              </a:rPr>
              <a:t> 7B,1822BK, Alkmaar, The Netherlands</a:t>
            </a:r>
            <a:endParaRPr kumimoji="0" lang="en-GB" altLang="zh-CN"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1200" b="0" i="0" u="sng" strike="noStrike" cap="none" normalizeH="0" baseline="0" dirty="0" err="1">
                <a:ln>
                  <a:noFill/>
                </a:ln>
                <a:solidFill>
                  <a:srgbClr val="0033CC"/>
                </a:solidFill>
                <a:effectLst/>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sales@</a:t>
            </a:r>
            <a:r>
              <a:rPr kumimoji="0" lang="en-GB" altLang="zh-CN" sz="1200" b="0" i="0" u="sng" strike="noStrike" cap="none" normalizeH="0" baseline="0" dirty="0" err="1">
                <a:ln>
                  <a:noFill/>
                </a:ln>
                <a:solidFill>
                  <a:srgbClr val="0033CC"/>
                </a:solidFill>
                <a:effectLst/>
                <a:latin typeface="Calibri" panose="020F0502020204030204" pitchFamily="34" charset="0"/>
                <a:cs typeface="Calibri" panose="020F0502020204030204" pitchFamily="34" charset="0"/>
              </a:rPr>
              <a:t>fittingseurope.com</a:t>
            </a:r>
            <a:endParaRPr kumimoji="0" lang="en-GB" altLang="zh-CN" sz="1200" b="0" i="0" u="none" strike="noStrike" cap="none" normalizeH="0" baseline="0" dirty="0">
              <a:ln>
                <a:noFill/>
              </a:ln>
              <a:solidFill>
                <a:srgbClr val="0033CC"/>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12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Tel: +31613256766</a:t>
            </a:r>
            <a:endParaRPr kumimoji="0" lang="en-GB" altLang="zh-CN" sz="1200" b="0" i="0" u="none" strike="noStrike" cap="none" normalizeH="0" baseline="0" dirty="0">
              <a:ln>
                <a:noFill/>
              </a:ln>
              <a:solidFill>
                <a:schemeClr val="tx1"/>
              </a:solidFill>
              <a:effectLst/>
            </a:endParaRPr>
          </a:p>
        </p:txBody>
      </p:sp>
      <p:pic>
        <p:nvPicPr>
          <p:cNvPr id="819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9369" y="2225832"/>
            <a:ext cx="1813296" cy="898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Afbeelding 14" descr="Afbeelding met origami&#10;&#10;Beschrijving automatisch gegenereerd met gemiddelde betrouwbaarheid">
            <a:extLst>
              <a:ext uri="{FF2B5EF4-FFF2-40B4-BE49-F238E27FC236}">
                <a16:creationId xmlns:a16="http://schemas.microsoft.com/office/drawing/2014/main" id="{DE4B6BDE-8CEC-44E8-390A-74E6E9DF70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89264" y="2356504"/>
            <a:ext cx="1093642" cy="690057"/>
          </a:xfrm>
          <a:prstGeom prst="rect">
            <a:avLst/>
          </a:prstGeom>
        </p:spPr>
      </p:pic>
      <p:pic>
        <p:nvPicPr>
          <p:cNvPr id="2" name="Picture 1">
            <a:extLst>
              <a:ext uri="{FF2B5EF4-FFF2-40B4-BE49-F238E27FC236}">
                <a16:creationId xmlns:a16="http://schemas.microsoft.com/office/drawing/2014/main" id="{2C562114-E3EA-7204-8F63-9344D3C533E1}"/>
              </a:ext>
            </a:extLst>
          </p:cNvPr>
          <p:cNvPicPr>
            <a:picLocks noChangeAspect="1"/>
          </p:cNvPicPr>
          <p:nvPr/>
        </p:nvPicPr>
        <p:blipFill>
          <a:blip r:embed="rId8"/>
          <a:stretch>
            <a:fillRect/>
          </a:stretch>
        </p:blipFill>
        <p:spPr>
          <a:xfrm>
            <a:off x="152357" y="94819"/>
            <a:ext cx="975445" cy="695004"/>
          </a:xfrm>
          <a:prstGeom prst="rect">
            <a:avLst/>
          </a:prstGeom>
        </p:spPr>
      </p:pic>
    </p:spTree>
    <p:extLst>
      <p:ext uri="{BB962C8B-B14F-4D97-AF65-F5344CB8AC3E}">
        <p14:creationId xmlns:p14="http://schemas.microsoft.com/office/powerpoint/2010/main" val="338613090"/>
      </p:ext>
    </p:extLst>
  </p:cSld>
  <p:clrMapOvr>
    <a:masterClrMapping/>
  </p:clrMapOvr>
  <mc:AlternateContent xmlns:mc="http://schemas.openxmlformats.org/markup-compatibility/2006" xmlns:p14="http://schemas.microsoft.com/office/powerpoint/2010/main">
    <mc:Choice Requires="p14">
      <p:transition spd="slow" p14:dur="25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circle(in)">
                                      <p:cBhvr>
                                        <p:cTn id="36" dur="20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descr="图片包含 照片, 猫, 游戏机&#10;&#10;描述已自动生成">
            <a:extLst>
              <a:ext uri="{FF2B5EF4-FFF2-40B4-BE49-F238E27FC236}">
                <a16:creationId xmlns:a16="http://schemas.microsoft.com/office/drawing/2014/main" id="{479EE5C0-44BC-7632-FE02-E94130D72EB3}"/>
              </a:ext>
            </a:extLst>
          </p:cNvPr>
          <p:cNvPicPr>
            <a:picLocks noChangeAspect="1"/>
          </p:cNvPicPr>
          <p:nvPr/>
        </p:nvPicPr>
        <p:blipFill rotWithShape="1">
          <a:blip r:embed="rId2">
            <a:extLst>
              <a:ext uri="{28A0092B-C50C-407E-A947-70E740481C1C}">
                <a14:useLocalDpi xmlns:a14="http://schemas.microsoft.com/office/drawing/2010/main" val="0"/>
              </a:ext>
            </a:extLst>
          </a:blip>
          <a:srcRect t="9091" r="12669"/>
          <a:stretch/>
        </p:blipFill>
        <p:spPr>
          <a:xfrm>
            <a:off x="4887023" y="1282533"/>
            <a:ext cx="4862537" cy="4576079"/>
          </a:xfrm>
          <a:prstGeom prst="rect">
            <a:avLst/>
          </a:prstGeom>
        </p:spPr>
      </p:pic>
      <p:sp>
        <p:nvSpPr>
          <p:cNvPr id="5" name="文本框 4">
            <a:extLst>
              <a:ext uri="{FF2B5EF4-FFF2-40B4-BE49-F238E27FC236}">
                <a16:creationId xmlns:a16="http://schemas.microsoft.com/office/drawing/2014/main" id="{EE5DBBE3-850F-C10E-49D6-4D5632B86626}"/>
              </a:ext>
            </a:extLst>
          </p:cNvPr>
          <p:cNvSpPr txBox="1"/>
          <p:nvPr/>
        </p:nvSpPr>
        <p:spPr>
          <a:xfrm>
            <a:off x="996654" y="165442"/>
            <a:ext cx="4357404" cy="2589047"/>
          </a:xfrm>
          <a:prstGeom prst="rect">
            <a:avLst/>
          </a:prstGeom>
        </p:spPr>
        <p:txBody>
          <a:bodyPr vert="horz" lIns="91440" tIns="45720" rIns="91440" bIns="45720" rtlCol="0" anchor="b">
            <a:noAutofit/>
          </a:bodyPr>
          <a:lstStyle>
            <a:defPPr>
              <a:defRPr lang="en-US"/>
            </a:defPPr>
            <a:lvl1pPr algn="ctr">
              <a:defRPr sz="4000" b="1">
                <a:solidFill>
                  <a:schemeClr val="bg1">
                    <a:lumMod val="50000"/>
                  </a:schemeClr>
                </a:solidFill>
                <a:effectLst>
                  <a:outerShdw blurRad="38100" dist="38100" dir="2700000" algn="tl">
                    <a:srgbClr val="000000">
                      <a:alpha val="43137"/>
                    </a:srgbClr>
                  </a:outerShdw>
                </a:effectLst>
                <a:latin typeface="华文新魏" panose="02010800040101010101" pitchFamily="2" charset="-122"/>
                <a:ea typeface="宋体" panose="02010600030101010101" pitchFamily="2" charset="-122"/>
                <a:cs typeface="Arial" panose="020B0604020202020204" pitchFamily="34" charset="0"/>
              </a:defRPr>
            </a:lvl1pPr>
          </a:lstStyle>
          <a:p>
            <a:pPr algn="l">
              <a:lnSpc>
                <a:spcPct val="90000"/>
              </a:lnSpc>
              <a:spcBef>
                <a:spcPct val="0"/>
              </a:spcBef>
              <a:spcAft>
                <a:spcPts val="600"/>
              </a:spcAft>
            </a:pPr>
            <a:endParaRPr lang="en-US" altLang="zh-CN" dirty="0">
              <a:solidFill>
                <a:srgbClr val="002060"/>
              </a:solidFill>
              <a:latin typeface="+mj-lt"/>
              <a:ea typeface="+mj-ea"/>
              <a:cs typeface="+mj-cs"/>
            </a:endParaRPr>
          </a:p>
          <a:p>
            <a:pPr algn="l">
              <a:lnSpc>
                <a:spcPct val="90000"/>
              </a:lnSpc>
              <a:spcBef>
                <a:spcPct val="0"/>
              </a:spcBef>
              <a:spcAft>
                <a:spcPts val="600"/>
              </a:spcAft>
            </a:pPr>
            <a:endParaRPr lang="en-US" altLang="zh-CN" dirty="0">
              <a:solidFill>
                <a:srgbClr val="002060"/>
              </a:solidFill>
              <a:latin typeface="+mj-lt"/>
              <a:ea typeface="+mj-ea"/>
              <a:cs typeface="+mj-cs"/>
            </a:endParaRPr>
          </a:p>
          <a:p>
            <a:pPr algn="l">
              <a:lnSpc>
                <a:spcPct val="90000"/>
              </a:lnSpc>
              <a:spcBef>
                <a:spcPct val="0"/>
              </a:spcBef>
              <a:spcAft>
                <a:spcPts val="600"/>
              </a:spcAft>
            </a:pPr>
            <a:endParaRPr lang="en-US" altLang="zh-CN" dirty="0">
              <a:solidFill>
                <a:srgbClr val="002060"/>
              </a:solidFill>
              <a:latin typeface="+mj-lt"/>
              <a:ea typeface="+mj-ea"/>
              <a:cs typeface="+mj-cs"/>
            </a:endParaRPr>
          </a:p>
          <a:p>
            <a:pPr algn="l">
              <a:lnSpc>
                <a:spcPct val="90000"/>
              </a:lnSpc>
              <a:spcBef>
                <a:spcPct val="0"/>
              </a:spcBef>
              <a:spcAft>
                <a:spcPts val="600"/>
              </a:spcAft>
            </a:pPr>
            <a:endParaRPr lang="en-US" altLang="zh-CN" dirty="0">
              <a:solidFill>
                <a:srgbClr val="002060"/>
              </a:solidFill>
              <a:latin typeface="+mj-lt"/>
              <a:ea typeface="+mj-ea"/>
              <a:cs typeface="+mj-cs"/>
            </a:endParaRPr>
          </a:p>
          <a:p>
            <a:pPr algn="l">
              <a:lnSpc>
                <a:spcPct val="90000"/>
              </a:lnSpc>
              <a:spcBef>
                <a:spcPct val="0"/>
              </a:spcBef>
              <a:spcAft>
                <a:spcPts val="600"/>
              </a:spcAft>
            </a:pPr>
            <a:endParaRPr lang="en-US" altLang="zh-CN" dirty="0">
              <a:solidFill>
                <a:srgbClr val="002060"/>
              </a:solidFill>
              <a:latin typeface="+mj-lt"/>
              <a:ea typeface="+mj-ea"/>
              <a:cs typeface="+mj-cs"/>
            </a:endParaRPr>
          </a:p>
          <a:p>
            <a:pPr algn="l">
              <a:lnSpc>
                <a:spcPct val="90000"/>
              </a:lnSpc>
              <a:spcBef>
                <a:spcPct val="0"/>
              </a:spcBef>
              <a:spcAft>
                <a:spcPts val="600"/>
              </a:spcAft>
            </a:pPr>
            <a:endParaRPr lang="en-US" altLang="zh-CN" dirty="0">
              <a:solidFill>
                <a:srgbClr val="002060"/>
              </a:solidFill>
              <a:latin typeface="+mj-lt"/>
              <a:ea typeface="+mj-ea"/>
              <a:cs typeface="+mj-cs"/>
            </a:endParaRPr>
          </a:p>
          <a:p>
            <a:pPr algn="l">
              <a:lnSpc>
                <a:spcPct val="90000"/>
              </a:lnSpc>
              <a:spcBef>
                <a:spcPct val="0"/>
              </a:spcBef>
              <a:spcAft>
                <a:spcPts val="600"/>
              </a:spcAft>
            </a:pPr>
            <a:endParaRPr lang="en-US" altLang="zh-CN" dirty="0">
              <a:solidFill>
                <a:srgbClr val="002060"/>
              </a:solidFill>
              <a:latin typeface="+mj-lt"/>
              <a:ea typeface="+mj-ea"/>
              <a:cs typeface="+mj-cs"/>
            </a:endParaRPr>
          </a:p>
          <a:p>
            <a:pPr algn="l">
              <a:lnSpc>
                <a:spcPct val="90000"/>
              </a:lnSpc>
              <a:spcBef>
                <a:spcPct val="0"/>
              </a:spcBef>
              <a:spcAft>
                <a:spcPts val="600"/>
              </a:spcAft>
            </a:pPr>
            <a:endParaRPr lang="en-US" altLang="zh-CN" dirty="0">
              <a:solidFill>
                <a:srgbClr val="002060"/>
              </a:solidFill>
              <a:latin typeface="+mj-lt"/>
              <a:ea typeface="+mj-ea"/>
              <a:cs typeface="+mj-cs"/>
            </a:endParaRPr>
          </a:p>
          <a:p>
            <a:pPr algn="l">
              <a:lnSpc>
                <a:spcPct val="90000"/>
              </a:lnSpc>
              <a:spcBef>
                <a:spcPct val="0"/>
              </a:spcBef>
              <a:spcAft>
                <a:spcPts val="600"/>
              </a:spcAft>
            </a:pPr>
            <a:endParaRPr lang="en-US" altLang="zh-CN" dirty="0">
              <a:solidFill>
                <a:srgbClr val="002060"/>
              </a:solidFill>
              <a:latin typeface="+mj-lt"/>
              <a:ea typeface="+mj-ea"/>
              <a:cs typeface="+mj-cs"/>
            </a:endParaRPr>
          </a:p>
          <a:p>
            <a:pPr algn="l">
              <a:lnSpc>
                <a:spcPct val="90000"/>
              </a:lnSpc>
              <a:spcBef>
                <a:spcPct val="0"/>
              </a:spcBef>
              <a:spcAft>
                <a:spcPts val="600"/>
              </a:spcAft>
            </a:pPr>
            <a:endParaRPr lang="en-US" altLang="zh-CN" dirty="0">
              <a:solidFill>
                <a:srgbClr val="002060"/>
              </a:solidFill>
              <a:latin typeface="+mj-lt"/>
              <a:ea typeface="+mj-ea"/>
              <a:cs typeface="+mj-cs"/>
            </a:endParaRPr>
          </a:p>
          <a:p>
            <a:pPr algn="l">
              <a:lnSpc>
                <a:spcPct val="90000"/>
              </a:lnSpc>
              <a:spcBef>
                <a:spcPct val="0"/>
              </a:spcBef>
              <a:spcAft>
                <a:spcPts val="600"/>
              </a:spcAft>
            </a:pPr>
            <a:endParaRPr lang="en-US" altLang="zh-CN" dirty="0">
              <a:solidFill>
                <a:srgbClr val="002060"/>
              </a:solidFill>
              <a:latin typeface="+mj-lt"/>
              <a:ea typeface="+mj-ea"/>
              <a:cs typeface="+mj-cs"/>
            </a:endParaRPr>
          </a:p>
          <a:p>
            <a:pPr algn="l">
              <a:lnSpc>
                <a:spcPct val="90000"/>
              </a:lnSpc>
              <a:spcBef>
                <a:spcPct val="0"/>
              </a:spcBef>
              <a:spcAft>
                <a:spcPts val="600"/>
              </a:spcAft>
            </a:pPr>
            <a:endParaRPr lang="en-US" altLang="zh-CN" dirty="0">
              <a:solidFill>
                <a:srgbClr val="002060"/>
              </a:solidFill>
              <a:latin typeface="+mj-lt"/>
              <a:ea typeface="+mj-ea"/>
              <a:cs typeface="+mj-cs"/>
            </a:endParaRPr>
          </a:p>
          <a:p>
            <a:pPr algn="l">
              <a:lnSpc>
                <a:spcPct val="90000"/>
              </a:lnSpc>
              <a:spcBef>
                <a:spcPct val="0"/>
              </a:spcBef>
              <a:spcAft>
                <a:spcPts val="600"/>
              </a:spcAft>
            </a:pPr>
            <a:endParaRPr lang="en-US" altLang="zh-CN" dirty="0">
              <a:solidFill>
                <a:srgbClr val="002060"/>
              </a:solidFill>
              <a:latin typeface="+mj-lt"/>
              <a:ea typeface="+mj-ea"/>
              <a:cs typeface="+mj-cs"/>
            </a:endParaRPr>
          </a:p>
          <a:p>
            <a:pPr algn="l">
              <a:lnSpc>
                <a:spcPct val="90000"/>
              </a:lnSpc>
              <a:spcBef>
                <a:spcPct val="0"/>
              </a:spcBef>
              <a:spcAft>
                <a:spcPts val="600"/>
              </a:spcAft>
            </a:pPr>
            <a:endParaRPr lang="en-US" altLang="zh-CN" dirty="0">
              <a:solidFill>
                <a:srgbClr val="002060"/>
              </a:solidFill>
              <a:latin typeface="+mj-lt"/>
              <a:ea typeface="+mj-ea"/>
              <a:cs typeface="+mj-cs"/>
            </a:endParaRPr>
          </a:p>
          <a:p>
            <a:pPr algn="l">
              <a:lnSpc>
                <a:spcPct val="90000"/>
              </a:lnSpc>
              <a:spcBef>
                <a:spcPct val="0"/>
              </a:spcBef>
              <a:spcAft>
                <a:spcPts val="600"/>
              </a:spcAft>
            </a:pPr>
            <a:endParaRPr lang="en-US" altLang="zh-CN" dirty="0">
              <a:solidFill>
                <a:srgbClr val="002060"/>
              </a:solidFill>
              <a:latin typeface="+mj-lt"/>
              <a:ea typeface="+mj-ea"/>
              <a:cs typeface="+mj-cs"/>
            </a:endParaRPr>
          </a:p>
          <a:p>
            <a:pPr algn="l">
              <a:lnSpc>
                <a:spcPct val="90000"/>
              </a:lnSpc>
              <a:spcBef>
                <a:spcPct val="0"/>
              </a:spcBef>
              <a:spcAft>
                <a:spcPts val="600"/>
              </a:spcAft>
            </a:pPr>
            <a:endParaRPr lang="en-US" altLang="zh-CN" dirty="0">
              <a:solidFill>
                <a:srgbClr val="002060"/>
              </a:solidFill>
              <a:latin typeface="+mj-lt"/>
              <a:ea typeface="+mj-ea"/>
              <a:cs typeface="+mj-cs"/>
            </a:endParaRPr>
          </a:p>
          <a:p>
            <a:pPr algn="l">
              <a:lnSpc>
                <a:spcPct val="90000"/>
              </a:lnSpc>
              <a:spcBef>
                <a:spcPct val="0"/>
              </a:spcBef>
              <a:spcAft>
                <a:spcPts val="600"/>
              </a:spcAft>
            </a:pPr>
            <a:endParaRPr lang="en-US" altLang="zh-CN" dirty="0">
              <a:solidFill>
                <a:srgbClr val="002060"/>
              </a:solidFill>
              <a:latin typeface="+mj-lt"/>
              <a:ea typeface="+mj-ea"/>
              <a:cs typeface="+mj-cs"/>
            </a:endParaRPr>
          </a:p>
          <a:p>
            <a:pPr algn="l">
              <a:lnSpc>
                <a:spcPct val="90000"/>
              </a:lnSpc>
              <a:spcBef>
                <a:spcPct val="0"/>
              </a:spcBef>
              <a:spcAft>
                <a:spcPts val="600"/>
              </a:spcAft>
            </a:pPr>
            <a:endParaRPr lang="en-US" altLang="zh-CN" dirty="0">
              <a:solidFill>
                <a:srgbClr val="002060"/>
              </a:solidFill>
              <a:latin typeface="+mj-lt"/>
              <a:ea typeface="+mj-ea"/>
              <a:cs typeface="+mj-cs"/>
            </a:endParaRPr>
          </a:p>
          <a:p>
            <a:pPr algn="l">
              <a:lnSpc>
                <a:spcPct val="90000"/>
              </a:lnSpc>
              <a:spcBef>
                <a:spcPct val="0"/>
              </a:spcBef>
              <a:spcAft>
                <a:spcPts val="600"/>
              </a:spcAft>
            </a:pPr>
            <a:endParaRPr lang="en-US" altLang="zh-CN" dirty="0">
              <a:solidFill>
                <a:srgbClr val="002060"/>
              </a:solidFill>
              <a:latin typeface="+mj-lt"/>
              <a:ea typeface="+mj-ea"/>
              <a:cs typeface="+mj-cs"/>
            </a:endParaRPr>
          </a:p>
          <a:p>
            <a:pPr algn="l">
              <a:lnSpc>
                <a:spcPct val="90000"/>
              </a:lnSpc>
              <a:spcBef>
                <a:spcPct val="0"/>
              </a:spcBef>
              <a:spcAft>
                <a:spcPts val="600"/>
              </a:spcAft>
            </a:pPr>
            <a:endParaRPr lang="en-US" altLang="zh-CN" dirty="0">
              <a:solidFill>
                <a:srgbClr val="002060"/>
              </a:solidFill>
              <a:latin typeface="+mj-lt"/>
              <a:ea typeface="+mj-ea"/>
              <a:cs typeface="+mj-cs"/>
            </a:endParaRPr>
          </a:p>
          <a:p>
            <a:pPr algn="l">
              <a:lnSpc>
                <a:spcPct val="90000"/>
              </a:lnSpc>
              <a:spcBef>
                <a:spcPct val="0"/>
              </a:spcBef>
              <a:spcAft>
                <a:spcPts val="600"/>
              </a:spcAft>
            </a:pPr>
            <a:endParaRPr lang="en-US" altLang="zh-CN" dirty="0">
              <a:solidFill>
                <a:srgbClr val="002060"/>
              </a:solidFill>
              <a:latin typeface="+mj-lt"/>
              <a:ea typeface="+mj-ea"/>
              <a:cs typeface="+mj-cs"/>
            </a:endParaRPr>
          </a:p>
          <a:p>
            <a:pPr algn="l">
              <a:lnSpc>
                <a:spcPct val="90000"/>
              </a:lnSpc>
              <a:spcBef>
                <a:spcPct val="0"/>
              </a:spcBef>
              <a:spcAft>
                <a:spcPts val="600"/>
              </a:spcAft>
            </a:pPr>
            <a:r>
              <a:rPr lang="en-US" altLang="zh-CN" dirty="0">
                <a:solidFill>
                  <a:srgbClr val="002060"/>
                </a:solidFill>
                <a:latin typeface="+mj-lt"/>
                <a:ea typeface="+mj-ea"/>
                <a:cs typeface="+mj-cs"/>
              </a:rPr>
              <a:t>6th Sustainable Environmentally</a:t>
            </a:r>
          </a:p>
          <a:p>
            <a:pPr algn="l">
              <a:lnSpc>
                <a:spcPct val="90000"/>
              </a:lnSpc>
              <a:spcBef>
                <a:spcPct val="0"/>
              </a:spcBef>
              <a:spcAft>
                <a:spcPts val="600"/>
              </a:spcAft>
            </a:pPr>
            <a:r>
              <a:rPr lang="en-US" altLang="zh-CN" dirty="0">
                <a:solidFill>
                  <a:srgbClr val="002060"/>
                </a:solidFill>
                <a:latin typeface="+mj-lt"/>
                <a:ea typeface="+mj-ea"/>
                <a:cs typeface="+mj-cs"/>
              </a:rPr>
              <a:t>Friendly Production!</a:t>
            </a:r>
          </a:p>
        </p:txBody>
      </p:sp>
      <p:sp>
        <p:nvSpPr>
          <p:cNvPr id="7" name="文本框 6">
            <a:extLst>
              <a:ext uri="{FF2B5EF4-FFF2-40B4-BE49-F238E27FC236}">
                <a16:creationId xmlns:a16="http://schemas.microsoft.com/office/drawing/2014/main" id="{66804101-AB67-39D4-913F-BEA19AA95D1E}"/>
              </a:ext>
            </a:extLst>
          </p:cNvPr>
          <p:cNvSpPr txBox="1"/>
          <p:nvPr/>
        </p:nvSpPr>
        <p:spPr>
          <a:xfrm>
            <a:off x="24486" y="2867378"/>
            <a:ext cx="4862537" cy="3825180"/>
          </a:xfrm>
          <a:prstGeom prst="rect">
            <a:avLst/>
          </a:prstGeom>
        </p:spPr>
        <p:txBody>
          <a:bodyPr vert="horz" lIns="91440" tIns="45720" rIns="91440" bIns="45720" rtlCol="0" anchor="t">
            <a:normAutofit fontScale="85000" lnSpcReduction="10000"/>
          </a:bodyPr>
          <a:lstStyle/>
          <a:p>
            <a:pPr indent="-228600">
              <a:lnSpc>
                <a:spcPct val="90000"/>
              </a:lnSpc>
              <a:spcAft>
                <a:spcPts val="600"/>
              </a:spcAft>
              <a:buFont typeface="Arial" panose="020B0604020202020204" pitchFamily="34" charset="0"/>
              <a:buChar char="•"/>
            </a:pPr>
            <a:endParaRPr lang="en-US" altLang="zh-CN" sz="1400" u="sng" dirty="0">
              <a:solidFill>
                <a:srgbClr val="0033CC"/>
              </a:solidFill>
              <a:effectLst/>
              <a:latin typeface="DengXian" panose="02010600030101010101" pitchFamily="2" charset="-122"/>
              <a:ea typeface="DengXian" panose="02010600030101010101" pitchFamily="2" charset="-122"/>
            </a:endParaRPr>
          </a:p>
          <a:p>
            <a:pPr marL="971550" indent="-285750">
              <a:lnSpc>
                <a:spcPct val="90000"/>
              </a:lnSpc>
              <a:spcAft>
                <a:spcPts val="600"/>
              </a:spcAft>
              <a:buFont typeface="Wingdings" panose="05000000000000000000" pitchFamily="2" charset="2"/>
              <a:buChar char="Ø"/>
            </a:pPr>
            <a:r>
              <a:rPr lang="en-US" altLang="zh-CN" sz="1900" b="1" dirty="0">
                <a:solidFill>
                  <a:srgbClr val="0033CC"/>
                </a:solidFill>
                <a:latin typeface="DengXian" panose="02010600030101010101" pitchFamily="2" charset="-122"/>
                <a:ea typeface="DengXian" panose="02010600030101010101" pitchFamily="2" charset="-122"/>
              </a:rPr>
              <a:t>Unlike waste by-products produced by outdated thread cutting machinery, Press Rolled® thread machinery does not generate shavings or scrap waste.</a:t>
            </a:r>
          </a:p>
          <a:p>
            <a:pPr marL="971550" indent="-285750">
              <a:lnSpc>
                <a:spcPct val="90000"/>
              </a:lnSpc>
              <a:spcAft>
                <a:spcPts val="600"/>
              </a:spcAft>
              <a:buFont typeface="Wingdings" panose="05000000000000000000" pitchFamily="2" charset="2"/>
              <a:buChar char="Ø"/>
            </a:pPr>
            <a:endParaRPr lang="en-US" altLang="zh-CN" sz="1900" b="1" dirty="0">
              <a:solidFill>
                <a:srgbClr val="0033CC"/>
              </a:solidFill>
              <a:latin typeface="DengXian" panose="02010600030101010101" pitchFamily="2" charset="-122"/>
              <a:ea typeface="DengXian" panose="02010600030101010101" pitchFamily="2" charset="-122"/>
            </a:endParaRPr>
          </a:p>
          <a:p>
            <a:pPr marL="971550" indent="-285750">
              <a:lnSpc>
                <a:spcPct val="90000"/>
              </a:lnSpc>
              <a:spcAft>
                <a:spcPts val="600"/>
              </a:spcAft>
              <a:buFont typeface="Wingdings" panose="05000000000000000000" pitchFamily="2" charset="2"/>
              <a:buChar char="Ø"/>
            </a:pPr>
            <a:r>
              <a:rPr lang="en-US" altLang="zh-CN" sz="1900" b="1" dirty="0">
                <a:solidFill>
                  <a:srgbClr val="0033CC"/>
                </a:solidFill>
                <a:latin typeface="DengXian" panose="02010600030101010101" pitchFamily="2" charset="-122"/>
                <a:ea typeface="DengXian" panose="02010600030101010101" pitchFamily="2" charset="-122"/>
              </a:rPr>
              <a:t>Waste from thread cutting fluids is significantly reduced with Press Rolled® thread technology.</a:t>
            </a:r>
          </a:p>
          <a:p>
            <a:pPr marL="971550" indent="-285750">
              <a:lnSpc>
                <a:spcPct val="90000"/>
              </a:lnSpc>
              <a:spcAft>
                <a:spcPts val="600"/>
              </a:spcAft>
              <a:buFont typeface="Wingdings" panose="05000000000000000000" pitchFamily="2" charset="2"/>
              <a:buChar char="u"/>
            </a:pPr>
            <a:endParaRPr lang="en-US" altLang="zh-CN" sz="1900" b="1" dirty="0">
              <a:solidFill>
                <a:srgbClr val="0033CC"/>
              </a:solidFill>
              <a:latin typeface="DengXian" panose="02010600030101010101" pitchFamily="2" charset="-122"/>
              <a:ea typeface="DengXian" panose="02010600030101010101" pitchFamily="2" charset="-122"/>
            </a:endParaRPr>
          </a:p>
          <a:p>
            <a:pPr marL="971550" indent="-285750">
              <a:lnSpc>
                <a:spcPct val="90000"/>
              </a:lnSpc>
              <a:spcAft>
                <a:spcPts val="600"/>
              </a:spcAft>
              <a:buFont typeface="Wingdings" panose="05000000000000000000" pitchFamily="2" charset="2"/>
              <a:buChar char="Ø"/>
            </a:pPr>
            <a:r>
              <a:rPr lang="en-US" altLang="zh-CN" sz="1900" b="1" dirty="0">
                <a:solidFill>
                  <a:srgbClr val="0033CC"/>
                </a:solidFill>
                <a:latin typeface="DengXian" panose="02010600030101010101" pitchFamily="2" charset="-122"/>
                <a:ea typeface="DengXian" panose="02010600030101010101" pitchFamily="2" charset="-122"/>
              </a:rPr>
              <a:t>The global benefits of our patented Press Rolled® Thread Technology will include increased working pressure capabilities, reduced leakage, decreased material usage, minimized installation labor force requirements, and the potential to replace pipe welding</a:t>
            </a:r>
            <a:r>
              <a:rPr lang="en-US" altLang="zh-CN" b="1" dirty="0">
                <a:solidFill>
                  <a:srgbClr val="0033CC"/>
                </a:solidFill>
                <a:latin typeface="DengXian" panose="02010600030101010101" pitchFamily="2" charset="-122"/>
                <a:ea typeface="DengXian" panose="02010600030101010101" pitchFamily="2" charset="-122"/>
              </a:rPr>
              <a:t>.</a:t>
            </a:r>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7711" y="5700156"/>
            <a:ext cx="2054535" cy="109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B7901D46-7F37-D7A6-4035-CAE3274EC232}"/>
              </a:ext>
            </a:extLst>
          </p:cNvPr>
          <p:cNvPicPr>
            <a:picLocks noChangeAspect="1"/>
          </p:cNvPicPr>
          <p:nvPr/>
        </p:nvPicPr>
        <p:blipFill>
          <a:blip r:embed="rId4"/>
          <a:stretch>
            <a:fillRect/>
          </a:stretch>
        </p:blipFill>
        <p:spPr>
          <a:xfrm>
            <a:off x="145628" y="52553"/>
            <a:ext cx="975445" cy="695004"/>
          </a:xfrm>
          <a:prstGeom prst="rect">
            <a:avLst/>
          </a:prstGeom>
        </p:spPr>
      </p:pic>
    </p:spTree>
    <p:extLst>
      <p:ext uri="{BB962C8B-B14F-4D97-AF65-F5344CB8AC3E}">
        <p14:creationId xmlns:p14="http://schemas.microsoft.com/office/powerpoint/2010/main" val="736464532"/>
      </p:ext>
    </p:extLst>
  </p:cSld>
  <p:clrMapOvr>
    <a:masterClrMapping/>
  </p:clrMapOvr>
  <mc:AlternateContent xmlns:mc="http://schemas.openxmlformats.org/markup-compatibility/2006" xmlns:p14="http://schemas.microsoft.com/office/powerpoint/2010/main">
    <mc:Choice Requires="p14">
      <p:transition spd="slow" p14:dur="2525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http://chn.docer.com/works?userid=25553551            _2">
            <a:extLst>
              <a:ext uri="{FF2B5EF4-FFF2-40B4-BE49-F238E27FC236}">
                <a16:creationId xmlns:a16="http://schemas.microsoft.com/office/drawing/2014/main" id="{EE0DDB35-59F1-BD19-3599-4FAB01D845A0}"/>
              </a:ext>
            </a:extLst>
          </p:cNvPr>
          <p:cNvSpPr txBox="1"/>
          <p:nvPr>
            <p:custDataLst>
              <p:tags r:id="rId1"/>
            </p:custDataLst>
          </p:nvPr>
        </p:nvSpPr>
        <p:spPr>
          <a:xfrm>
            <a:off x="509571" y="1566094"/>
            <a:ext cx="8427914" cy="2145203"/>
          </a:xfrm>
          <a:prstGeom prst="rect">
            <a:avLst/>
          </a:prstGeom>
          <a:solidFill>
            <a:schemeClr val="bg1"/>
          </a:solidFill>
          <a:ln>
            <a:solidFill>
              <a:schemeClr val="bg1"/>
            </a:solidFill>
          </a:ln>
        </p:spPr>
        <p:txBody>
          <a:bodyPr vert="horz" wrap="square" lIns="91440" tIns="45720" rIns="91440" bIns="45720" rtlCol="0" anchor="b">
            <a:spAutoFit/>
          </a:bodyPr>
          <a:lstStyle>
            <a:defPPr>
              <a:defRPr lang="zh-CN"/>
            </a:defPPr>
            <a:lvl1pPr algn="ctr" defTabSz="914400" rtl="0" eaLnBrk="1" latinLnBrk="0" hangingPunct="1">
              <a:lnSpc>
                <a:spcPct val="90000"/>
              </a:lnSpc>
              <a:spcBef>
                <a:spcPct val="0"/>
              </a:spcBef>
              <a:buNone/>
              <a:defRPr sz="5000" b="1" kern="1200">
                <a:solidFill>
                  <a:schemeClr val="bg1"/>
                </a:solidFill>
                <a:latin typeface="微软雅黑" panose="020B0503020204020204" pitchFamily="34" charset="-122"/>
                <a:ea typeface="微软雅黑" panose="020B0503020204020204" pitchFamily="34" charset="-122"/>
                <a:cs typeface="+mj-cs"/>
              </a:defRPr>
            </a:lvl1pPr>
            <a:lvl2pPr>
              <a:defRPr/>
            </a:lvl2pPr>
            <a:lvl3pPr>
              <a:defRPr/>
            </a:lvl3pPr>
            <a:lvl4pPr>
              <a:defRPr/>
            </a:lvl4pPr>
            <a:lvl5pPr>
              <a:defRPr/>
            </a:lvl5pPr>
            <a:lvl6pPr>
              <a:defRPr/>
            </a:lvl6pPr>
            <a:lvl7pPr>
              <a:defRPr/>
            </a:lvl7pPr>
            <a:lvl8pPr>
              <a:defRPr/>
            </a:lvl8pPr>
            <a:lvl9pPr>
              <a:defRPr/>
            </a:lvl9pPr>
          </a:lstStyle>
          <a:p>
            <a:pPr marL="571500" indent="-571500" algn="l">
              <a:spcAft>
                <a:spcPts val="600"/>
              </a:spcAft>
              <a:buFont typeface="Wingdings" panose="05000000000000000000" pitchFamily="2" charset="2"/>
              <a:buChar char="Ø"/>
            </a:pPr>
            <a:r>
              <a:rPr lang="en-US" altLang="zh-CN" sz="1800" dirty="0">
                <a:solidFill>
                  <a:srgbClr val="0033CC"/>
                </a:solidFill>
                <a:latin typeface="DengXian" panose="02010600030101010101" pitchFamily="2" charset="-122"/>
                <a:ea typeface="DengXian" panose="02010600030101010101" pitchFamily="2" charset="-122"/>
              </a:rPr>
              <a:t>Press Rolled® steel Barrel Nipple is one of your best choices.</a:t>
            </a:r>
          </a:p>
          <a:p>
            <a:pPr marL="571500" indent="-571500" algn="l">
              <a:spcAft>
                <a:spcPts val="600"/>
              </a:spcAft>
              <a:buFont typeface="Wingdings" panose="05000000000000000000" pitchFamily="2" charset="2"/>
              <a:buChar char="u"/>
            </a:pPr>
            <a:endParaRPr lang="en-US" altLang="zh-CN" sz="1800" dirty="0">
              <a:solidFill>
                <a:srgbClr val="0033CC"/>
              </a:solidFill>
              <a:latin typeface="DengXian" panose="02010600030101010101" pitchFamily="2" charset="-122"/>
              <a:ea typeface="DengXian" panose="02010600030101010101" pitchFamily="2" charset="-122"/>
            </a:endParaRPr>
          </a:p>
          <a:p>
            <a:pPr marL="571500" indent="-571500" algn="l">
              <a:spcAft>
                <a:spcPts val="600"/>
              </a:spcAft>
              <a:buFont typeface="Wingdings" panose="05000000000000000000" pitchFamily="2" charset="2"/>
              <a:buChar char="Ø"/>
            </a:pPr>
            <a:r>
              <a:rPr lang="en-US" altLang="zh-CN" sz="1800">
                <a:solidFill>
                  <a:srgbClr val="0033CC"/>
                </a:solidFill>
                <a:latin typeface="DengXian" panose="02010600030101010101" pitchFamily="2" charset="-122"/>
                <a:ea typeface="DengXian" panose="02010600030101010101" pitchFamily="2" charset="-122"/>
              </a:rPr>
              <a:t>Press Rolled® </a:t>
            </a:r>
            <a:r>
              <a:rPr lang="en-US" altLang="zh-CN" sz="1800" dirty="0">
                <a:solidFill>
                  <a:srgbClr val="0033CC"/>
                </a:solidFill>
                <a:latin typeface="DengXian" panose="02010600030101010101" pitchFamily="2" charset="-122"/>
                <a:ea typeface="DengXian" panose="02010600030101010101" pitchFamily="2" charset="-122"/>
              </a:rPr>
              <a:t>is precise, consistent, stronger, coating kept, &amp; as good as the original pipe itself.</a:t>
            </a:r>
          </a:p>
          <a:p>
            <a:pPr marL="571500" indent="-571500" algn="l">
              <a:spcAft>
                <a:spcPts val="600"/>
              </a:spcAft>
              <a:buFont typeface="Wingdings" panose="05000000000000000000" pitchFamily="2" charset="2"/>
              <a:buChar char="u"/>
            </a:pPr>
            <a:endParaRPr lang="en-US" altLang="zh-CN" sz="1800" dirty="0">
              <a:solidFill>
                <a:srgbClr val="0033CC"/>
              </a:solidFill>
              <a:latin typeface="DengXian" panose="02010600030101010101" pitchFamily="2" charset="-122"/>
              <a:ea typeface="DengXian" panose="02010600030101010101" pitchFamily="2" charset="-122"/>
            </a:endParaRPr>
          </a:p>
          <a:p>
            <a:pPr marL="571500" indent="-571500" algn="l">
              <a:spcAft>
                <a:spcPts val="600"/>
              </a:spcAft>
              <a:buFont typeface="Wingdings" panose="05000000000000000000" pitchFamily="2" charset="2"/>
              <a:buChar char="Ø"/>
            </a:pPr>
            <a:r>
              <a:rPr lang="en-US" altLang="zh-CN" sz="1800" dirty="0">
                <a:solidFill>
                  <a:srgbClr val="0033CC"/>
                </a:solidFill>
                <a:latin typeface="DengXian" panose="02010600030101010101" pitchFamily="2" charset="-122"/>
                <a:ea typeface="DengXian" panose="02010600030101010101" pitchFamily="2" charset="-122"/>
              </a:rPr>
              <a:t>Press Rolled® Barrel Nipple technologies make a small but significant contribution to a sustainable planet.</a:t>
            </a:r>
            <a:endParaRPr lang="zh-CN" altLang="zh-CN" sz="1800" dirty="0">
              <a:solidFill>
                <a:srgbClr val="0033CC"/>
              </a:solidFill>
              <a:latin typeface="DengXian" panose="02010600030101010101" pitchFamily="2" charset="-122"/>
              <a:ea typeface="DengXian" panose="02010600030101010101" pitchFamily="2" charset="-122"/>
            </a:endParaRPr>
          </a:p>
        </p:txBody>
      </p:sp>
      <p:pic>
        <p:nvPicPr>
          <p:cNvPr id="7" name="图片 6" descr="图片包含 文本&#10;&#10;描述已自动生成">
            <a:extLst>
              <a:ext uri="{FF2B5EF4-FFF2-40B4-BE49-F238E27FC236}">
                <a16:creationId xmlns:a16="http://schemas.microsoft.com/office/drawing/2014/main" id="{857DC3B3-C734-4359-0C32-7D4ADFBD22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065" y="4814936"/>
            <a:ext cx="2326384" cy="1082943"/>
          </a:xfrm>
          <a:prstGeom prst="rect">
            <a:avLst/>
          </a:prstGeom>
        </p:spPr>
      </p:pic>
      <p:sp>
        <p:nvSpPr>
          <p:cNvPr id="10" name="Rectangle 1">
            <a:extLst>
              <a:ext uri="{FF2B5EF4-FFF2-40B4-BE49-F238E27FC236}">
                <a16:creationId xmlns:a16="http://schemas.microsoft.com/office/drawing/2014/main" id="{C4965563-584E-E20C-12F6-7A4643F6049D}"/>
              </a:ext>
            </a:extLst>
          </p:cNvPr>
          <p:cNvSpPr>
            <a:spLocks noChangeArrowheads="1"/>
          </p:cNvSpPr>
          <p:nvPr/>
        </p:nvSpPr>
        <p:spPr bwMode="auto">
          <a:xfrm>
            <a:off x="7043706" y="4648826"/>
            <a:ext cx="2466845" cy="135421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Dutch Pipe Fittings BV</a:t>
            </a:r>
            <a:endParaRPr kumimoji="0" lang="en-GB" altLang="zh-CN"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lang="en-GB" altLang="zh-CN" sz="1600" dirty="0" err="1">
                <a:solidFill>
                  <a:srgbClr val="000000"/>
                </a:solidFill>
                <a:latin typeface="Calibri" panose="020F0502020204030204" pitchFamily="34" charset="0"/>
                <a:cs typeface="Calibri" panose="020F0502020204030204" pitchFamily="34" charset="0"/>
              </a:rPr>
              <a:t>Marterkoog</a:t>
            </a:r>
            <a:r>
              <a:rPr lang="en-GB" altLang="zh-CN" sz="1600" dirty="0">
                <a:solidFill>
                  <a:srgbClr val="000000"/>
                </a:solidFill>
                <a:latin typeface="Calibri" panose="020F0502020204030204" pitchFamily="34" charset="0"/>
                <a:cs typeface="Calibri" panose="020F0502020204030204" pitchFamily="34" charset="0"/>
              </a:rPr>
              <a:t> 7B, 1822BK, Alkmaar-The Netherlands</a:t>
            </a:r>
            <a:endParaRPr kumimoji="0" lang="en-GB" altLang="zh-CN"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1600" b="0" i="0" u="sng" strike="noStrike" cap="none" normalizeH="0" baseline="0" dirty="0">
                <a:ln>
                  <a:noFill/>
                </a:ln>
                <a:solidFill>
                  <a:srgbClr val="0033CC"/>
                </a:solidFill>
                <a:effectLst/>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sales@</a:t>
            </a:r>
            <a:r>
              <a:rPr lang="en-GB" altLang="zh-CN" sz="1600" u="sng" dirty="0">
                <a:solidFill>
                  <a:srgbClr val="0033CC"/>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fittingseurope.com</a:t>
            </a:r>
            <a:endParaRPr lang="en-GB" altLang="zh-CN" sz="1600" dirty="0">
              <a:solidFill>
                <a:srgbClr val="0033CC"/>
              </a:solidFill>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altLang="zh-CN" sz="1600" dirty="0">
                <a:cs typeface="Calibri" panose="020F0502020204030204" pitchFamily="34" charset="0"/>
                <a:hlinkClick r:id="rId6">
                  <a:extLst>
                    <a:ext uri="{A12FA001-AC4F-418D-AE19-62706E023703}">
                      <ahyp:hlinkClr xmlns:ahyp="http://schemas.microsoft.com/office/drawing/2018/hyperlinkcolor" val="tx"/>
                    </a:ext>
                  </a:extLst>
                </a:hlinkClick>
              </a:rPr>
              <a:t>www.fittingseurope.com</a:t>
            </a:r>
            <a:endParaRPr kumimoji="0" lang="en-GB" altLang="zh-CN" sz="1600" b="0" i="0" strike="noStrike" cap="none" normalizeH="0" baseline="0" dirty="0">
              <a:ln>
                <a:noFill/>
              </a:ln>
              <a:effectLst/>
            </a:endParaRPr>
          </a:p>
        </p:txBody>
      </p:sp>
      <p:pic>
        <p:nvPicPr>
          <p:cNvPr id="1024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1449" y="4506944"/>
            <a:ext cx="3069153" cy="1715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fbeelding 3" descr="Afbeelding met origami&#10;&#10;Beschrijving automatisch gegenereerd met gemiddelde betrouwbaarheid">
            <a:extLst>
              <a:ext uri="{FF2B5EF4-FFF2-40B4-BE49-F238E27FC236}">
                <a16:creationId xmlns:a16="http://schemas.microsoft.com/office/drawing/2014/main" id="{FAFED294-861C-3000-ABB6-6D4657FE32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21021" y="4814937"/>
            <a:ext cx="1248282" cy="1169551"/>
          </a:xfrm>
          <a:prstGeom prst="rect">
            <a:avLst/>
          </a:prstGeom>
        </p:spPr>
      </p:pic>
      <p:pic>
        <p:nvPicPr>
          <p:cNvPr id="2" name="Picture 1">
            <a:extLst>
              <a:ext uri="{FF2B5EF4-FFF2-40B4-BE49-F238E27FC236}">
                <a16:creationId xmlns:a16="http://schemas.microsoft.com/office/drawing/2014/main" id="{3DA952EC-3D8A-756F-D96F-68FD7B313EE2}"/>
              </a:ext>
            </a:extLst>
          </p:cNvPr>
          <p:cNvPicPr>
            <a:picLocks noChangeAspect="1"/>
          </p:cNvPicPr>
          <p:nvPr/>
        </p:nvPicPr>
        <p:blipFill>
          <a:blip r:embed="rId9"/>
          <a:stretch>
            <a:fillRect/>
          </a:stretch>
        </p:blipFill>
        <p:spPr>
          <a:xfrm>
            <a:off x="122712" y="69972"/>
            <a:ext cx="975445" cy="695004"/>
          </a:xfrm>
          <a:prstGeom prst="rect">
            <a:avLst/>
          </a:prstGeom>
        </p:spPr>
      </p:pic>
    </p:spTree>
    <p:extLst>
      <p:ext uri="{BB962C8B-B14F-4D97-AF65-F5344CB8AC3E}">
        <p14:creationId xmlns:p14="http://schemas.microsoft.com/office/powerpoint/2010/main" val="1409674409"/>
      </p:ext>
    </p:extLst>
  </p:cSld>
  <p:clrMapOvr>
    <a:masterClrMapping/>
  </p:clrMapOvr>
  <mc:AlternateContent xmlns:mc="http://schemas.openxmlformats.org/markup-compatibility/2006" xmlns:p14="http://schemas.microsoft.com/office/powerpoint/2010/main">
    <mc:Choice Requires="p14">
      <p:transition spd="slow" p14:dur="255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293AB09E-2DB0-2373-B478-34FE59C60109}"/>
              </a:ext>
            </a:extLst>
          </p:cNvPr>
          <p:cNvSpPr txBox="1"/>
          <p:nvPr/>
        </p:nvSpPr>
        <p:spPr>
          <a:xfrm>
            <a:off x="1127660" y="176805"/>
            <a:ext cx="8443852" cy="5431326"/>
          </a:xfrm>
          <a:prstGeom prst="rect">
            <a:avLst/>
          </a:prstGeom>
          <a:noFill/>
        </p:spPr>
        <p:txBody>
          <a:bodyPr wrap="square">
            <a:spAutoFit/>
          </a:bodyPr>
          <a:lstStyle/>
          <a:p>
            <a:r>
              <a:rPr lang="en-US" altLang="zh-CN" dirty="0" err="1">
                <a:solidFill>
                  <a:schemeClr val="tx1">
                    <a:lumMod val="95000"/>
                    <a:lumOff val="5000"/>
                  </a:schemeClr>
                </a:solidFill>
                <a:effectLst>
                  <a:outerShdw blurRad="38100" dist="38100" dir="2700000" algn="tl">
                    <a:srgbClr val="000000">
                      <a:alpha val="43137"/>
                    </a:srgbClr>
                  </a:outerShdw>
                </a:effectLst>
                <a:highlight>
                  <a:srgbClr val="00FF00"/>
                </a:highlight>
                <a:latin typeface="DengXian" panose="02010600030101010101" pitchFamily="2" charset="-122"/>
                <a:ea typeface="DengXian" panose="02010600030101010101" pitchFamily="2" charset="-122"/>
              </a:rPr>
              <a:t>FittingsEurope</a:t>
            </a:r>
            <a:r>
              <a:rPr lang="en-US" altLang="zh-CN" dirty="0">
                <a:solidFill>
                  <a:schemeClr val="tx1">
                    <a:lumMod val="95000"/>
                    <a:lumOff val="5000"/>
                  </a:schemeClr>
                </a:solidFill>
                <a:effectLst>
                  <a:outerShdw blurRad="38100" dist="38100" dir="2700000" algn="tl">
                    <a:srgbClr val="000000">
                      <a:alpha val="43137"/>
                    </a:srgbClr>
                  </a:outerShdw>
                </a:effectLst>
                <a:highlight>
                  <a:srgbClr val="00FF00"/>
                </a:highlight>
                <a:latin typeface="DengXian" panose="02010600030101010101" pitchFamily="2" charset="-122"/>
                <a:ea typeface="DengXian" panose="02010600030101010101" pitchFamily="2" charset="-122"/>
              </a:rPr>
              <a:t> (Dutch Pipe Fittings BV)</a:t>
            </a:r>
            <a:r>
              <a:rPr lang="en-US" altLang="zh-CN" dirty="0">
                <a:solidFill>
                  <a:srgbClr val="0070C0"/>
                </a:solidFill>
                <a:latin typeface="DengXian" panose="02010600030101010101" pitchFamily="2" charset="-122"/>
                <a:ea typeface="DengXian" panose="02010600030101010101" pitchFamily="2" charset="-122"/>
              </a:rPr>
              <a:t> </a:t>
            </a:r>
            <a:r>
              <a:rPr lang="en-US" altLang="zh-CN" b="1" dirty="0">
                <a:solidFill>
                  <a:srgbClr val="0033CC"/>
                </a:solidFill>
                <a:latin typeface="DengXian" panose="02010600030101010101" pitchFamily="2" charset="-122"/>
                <a:ea typeface="DengXian" panose="02010600030101010101" pitchFamily="2" charset="-122"/>
              </a:rPr>
              <a:t>has significant experience in Barrel Nipple production. Our innovative, patented press rolling® technologies create trouble-free barrel nipples.</a:t>
            </a:r>
          </a:p>
          <a:p>
            <a:r>
              <a:rPr lang="en-US" altLang="zh-CN" dirty="0">
                <a:highlight>
                  <a:srgbClr val="00FF00"/>
                </a:highlight>
                <a:latin typeface="DengXian" panose="02010600030101010101" pitchFamily="2" charset="-122"/>
                <a:ea typeface="DengXian" panose="02010600030101010101" pitchFamily="2" charset="-122"/>
              </a:rPr>
              <a:t>-SUSTAINABLE</a:t>
            </a:r>
            <a:r>
              <a:rPr lang="en-US" altLang="zh-CN" dirty="0">
                <a:solidFill>
                  <a:srgbClr val="0070C0"/>
                </a:solidFill>
                <a:latin typeface="DengXian" panose="02010600030101010101" pitchFamily="2" charset="-122"/>
                <a:ea typeface="DengXian" panose="02010600030101010101" pitchFamily="2" charset="-122"/>
              </a:rPr>
              <a:t> </a:t>
            </a:r>
            <a:r>
              <a:rPr lang="en-US" altLang="zh-CN" b="1" dirty="0">
                <a:solidFill>
                  <a:srgbClr val="0033CC"/>
                </a:solidFill>
                <a:latin typeface="DengXian" panose="02010600030101010101" pitchFamily="2" charset="-122"/>
                <a:ea typeface="DengXian" panose="02010600030101010101" pitchFamily="2" charset="-122"/>
              </a:rPr>
              <a:t>and environmentally manufacturing process. We reduce environmental impact by minimizing production cooling oil usage and eliminating metal waste. We utilize at least 30% renewable energy in our production process. </a:t>
            </a:r>
          </a:p>
          <a:p>
            <a:r>
              <a:rPr lang="en-US" altLang="zh-CN" dirty="0">
                <a:highlight>
                  <a:srgbClr val="00FF00"/>
                </a:highlight>
                <a:latin typeface="DengXian" panose="02010600030101010101" pitchFamily="2" charset="-122"/>
                <a:ea typeface="DengXian" panose="02010600030101010101" pitchFamily="2" charset="-122"/>
              </a:rPr>
              <a:t>-EU production</a:t>
            </a:r>
            <a:r>
              <a:rPr lang="en-US" altLang="zh-CN" dirty="0">
                <a:solidFill>
                  <a:srgbClr val="0070C0"/>
                </a:solidFill>
                <a:latin typeface="DengXian" panose="02010600030101010101" pitchFamily="2" charset="-122"/>
                <a:ea typeface="DengXian" panose="02010600030101010101" pitchFamily="2" charset="-122"/>
              </a:rPr>
              <a:t> </a:t>
            </a:r>
            <a:r>
              <a:rPr lang="en-US" altLang="zh-CN" b="1" dirty="0">
                <a:solidFill>
                  <a:srgbClr val="0033CC"/>
                </a:solidFill>
                <a:latin typeface="DengXian" panose="02010600030101010101" pitchFamily="2" charset="-122"/>
                <a:ea typeface="DengXian" panose="02010600030101010101" pitchFamily="2" charset="-122"/>
              </a:rPr>
              <a:t>no anti-dumping taxes, minimizes environmental impact by reducing sea freight in order to further our sustainability. </a:t>
            </a:r>
          </a:p>
          <a:p>
            <a:r>
              <a:rPr lang="en-US" altLang="zh-CN" dirty="0">
                <a:highlight>
                  <a:srgbClr val="00FF00"/>
                </a:highlight>
                <a:latin typeface="DengXian" panose="02010600030101010101" pitchFamily="2" charset="-122"/>
                <a:ea typeface="DengXian" panose="02010600030101010101" pitchFamily="2" charset="-122"/>
              </a:rPr>
              <a:t>-Fast Deliveries</a:t>
            </a:r>
            <a:r>
              <a:rPr lang="en-US" altLang="zh-CN" dirty="0">
                <a:solidFill>
                  <a:srgbClr val="0033CC"/>
                </a:solidFill>
                <a:latin typeface="DengXian" panose="02010600030101010101" pitchFamily="2" charset="-122"/>
                <a:ea typeface="DengXian" panose="02010600030101010101" pitchFamily="2" charset="-122"/>
              </a:rPr>
              <a:t> </a:t>
            </a:r>
            <a:r>
              <a:rPr lang="en-US" altLang="zh-CN" b="1" dirty="0">
                <a:solidFill>
                  <a:srgbClr val="0033CC"/>
                </a:solidFill>
                <a:latin typeface="DengXian" panose="02010600030101010101" pitchFamily="2" charset="-122"/>
                <a:ea typeface="DengXian" panose="02010600030101010101" pitchFamily="2" charset="-122"/>
              </a:rPr>
              <a:t>from Europe</a:t>
            </a:r>
            <a:r>
              <a:rPr lang="en-US" altLang="zh-CN" dirty="0">
                <a:solidFill>
                  <a:srgbClr val="0070C0"/>
                </a:solidFill>
                <a:latin typeface="DengXian" panose="02010600030101010101" pitchFamily="2" charset="-122"/>
                <a:ea typeface="DengXian" panose="02010600030101010101" pitchFamily="2" charset="-122"/>
              </a:rPr>
              <a:t>. </a:t>
            </a:r>
          </a:p>
          <a:p>
            <a:r>
              <a:rPr lang="en-US" altLang="zh-CN" dirty="0">
                <a:highlight>
                  <a:srgbClr val="00FF00"/>
                </a:highlight>
                <a:latin typeface="DengXian" panose="02010600030101010101" pitchFamily="2" charset="-122"/>
                <a:ea typeface="DengXian" panose="02010600030101010101" pitchFamily="2" charset="-122"/>
              </a:rPr>
              <a:t>-Faster installation </a:t>
            </a:r>
            <a:r>
              <a:rPr lang="en-US" altLang="zh-CN" dirty="0">
                <a:solidFill>
                  <a:srgbClr val="0070C0"/>
                </a:solidFill>
                <a:latin typeface="DengXian" panose="02010600030101010101" pitchFamily="2" charset="-122"/>
                <a:ea typeface="DengXian" panose="02010600030101010101" pitchFamily="2" charset="-122"/>
              </a:rPr>
              <a:t> </a:t>
            </a:r>
          </a:p>
          <a:p>
            <a:r>
              <a:rPr lang="en-US" altLang="zh-CN" dirty="0">
                <a:highlight>
                  <a:srgbClr val="00FF00"/>
                </a:highlight>
                <a:latin typeface="DengXian" panose="02010600030101010101" pitchFamily="2" charset="-122"/>
                <a:ea typeface="DengXian" panose="02010600030101010101" pitchFamily="2" charset="-122"/>
              </a:rPr>
              <a:t>-Fewer callbacks </a:t>
            </a:r>
          </a:p>
          <a:p>
            <a:r>
              <a:rPr lang="en-US" altLang="zh-CN" dirty="0">
                <a:solidFill>
                  <a:srgbClr val="0070C0"/>
                </a:solidFill>
                <a:highlight>
                  <a:srgbClr val="00FF00"/>
                </a:highlight>
                <a:latin typeface="DengXian" panose="02010600030101010101" pitchFamily="2" charset="-122"/>
                <a:ea typeface="DengXian" panose="02010600030101010101" pitchFamily="2" charset="-122"/>
              </a:rPr>
              <a:t>-</a:t>
            </a:r>
            <a:r>
              <a:rPr lang="en-US" altLang="zh-CN" dirty="0">
                <a:highlight>
                  <a:srgbClr val="00FF00"/>
                </a:highlight>
                <a:latin typeface="DengXian" panose="02010600030101010101" pitchFamily="2" charset="-122"/>
                <a:ea typeface="DengXian" panose="02010600030101010101" pitchFamily="2" charset="-122"/>
              </a:rPr>
              <a:t>Saving on labor costs</a:t>
            </a:r>
            <a:r>
              <a:rPr lang="en-US" altLang="zh-CN" dirty="0">
                <a:solidFill>
                  <a:srgbClr val="0070C0"/>
                </a:solidFill>
                <a:latin typeface="DengXian" panose="02010600030101010101" pitchFamily="2" charset="-122"/>
                <a:ea typeface="DengXian" panose="02010600030101010101" pitchFamily="2" charset="-122"/>
              </a:rPr>
              <a:t>. </a:t>
            </a:r>
          </a:p>
          <a:p>
            <a:r>
              <a:rPr lang="en-US" altLang="zh-CN" dirty="0">
                <a:highlight>
                  <a:srgbClr val="00FF00"/>
                </a:highlight>
                <a:latin typeface="DengXian" panose="02010600030101010101" pitchFamily="2" charset="-122"/>
                <a:ea typeface="DengXian" panose="02010600030101010101" pitchFamily="2" charset="-122"/>
              </a:rPr>
              <a:t>-More reliable anti-leakage properties</a:t>
            </a:r>
          </a:p>
          <a:p>
            <a:r>
              <a:rPr lang="en-US" altLang="zh-CN" dirty="0">
                <a:highlight>
                  <a:srgbClr val="00FF00"/>
                </a:highlight>
                <a:latin typeface="DengXian" panose="02010600030101010101" pitchFamily="2" charset="-122"/>
                <a:ea typeface="DengXian" panose="02010600030101010101" pitchFamily="2" charset="-122"/>
              </a:rPr>
              <a:t>-Better tensile strength</a:t>
            </a:r>
            <a:r>
              <a:rPr lang="en-US" altLang="zh-CN" dirty="0">
                <a:solidFill>
                  <a:srgbClr val="0070C0"/>
                </a:solidFill>
                <a:latin typeface="DengXian" panose="02010600030101010101" pitchFamily="2" charset="-122"/>
                <a:ea typeface="DengXian" panose="02010600030101010101" pitchFamily="2" charset="-122"/>
              </a:rPr>
              <a:t> </a:t>
            </a:r>
            <a:r>
              <a:rPr lang="en-US" altLang="zh-CN" b="1" dirty="0">
                <a:solidFill>
                  <a:srgbClr val="0033CC"/>
                </a:solidFill>
                <a:latin typeface="DengXian" panose="02010600030101010101" pitchFamily="2" charset="-122"/>
                <a:ea typeface="DengXian" panose="02010600030101010101" pitchFamily="2" charset="-122"/>
              </a:rPr>
              <a:t>during high tensile constructions.</a:t>
            </a:r>
          </a:p>
          <a:p>
            <a:r>
              <a:rPr lang="en-US" altLang="zh-CN" dirty="0">
                <a:highlight>
                  <a:srgbClr val="00FF00"/>
                </a:highlight>
                <a:latin typeface="DengXian" panose="02010600030101010101" pitchFamily="2" charset="-122"/>
                <a:ea typeface="DengXian" panose="02010600030101010101" pitchFamily="2" charset="-122"/>
              </a:rPr>
              <a:t>-longer lifespan </a:t>
            </a:r>
            <a:r>
              <a:rPr lang="en-US" altLang="zh-CN" dirty="0">
                <a:solidFill>
                  <a:srgbClr val="0070C0"/>
                </a:solidFill>
                <a:latin typeface="DengXian" panose="02010600030101010101" pitchFamily="2" charset="-122"/>
                <a:ea typeface="DengXian" panose="02010600030101010101" pitchFamily="2" charset="-122"/>
              </a:rPr>
              <a:t> </a:t>
            </a:r>
            <a:r>
              <a:rPr lang="en-US" altLang="zh-CN" b="1" dirty="0">
                <a:solidFill>
                  <a:srgbClr val="0033CC"/>
                </a:solidFill>
                <a:latin typeface="DengXian" panose="02010600030101010101" pitchFamily="2" charset="-122"/>
                <a:ea typeface="DengXian" panose="02010600030101010101" pitchFamily="2" charset="-122"/>
              </a:rPr>
              <a:t>compared to traditional pipe connections.</a:t>
            </a:r>
          </a:p>
          <a:p>
            <a:r>
              <a:rPr lang="en-US" altLang="zh-CN" dirty="0">
                <a:highlight>
                  <a:srgbClr val="00FF00"/>
                </a:highlight>
                <a:latin typeface="DengXian" panose="02010600030101010101" pitchFamily="2" charset="-122"/>
                <a:ea typeface="DengXian" panose="02010600030101010101" pitchFamily="2" charset="-122"/>
              </a:rPr>
              <a:t>-Significant costs saving</a:t>
            </a:r>
            <a:endParaRPr lang="en-US" altLang="zh-CN" dirty="0">
              <a:solidFill>
                <a:srgbClr val="0070C0"/>
              </a:solidFill>
              <a:latin typeface="DengXian" panose="02010600030101010101" pitchFamily="2" charset="-122"/>
              <a:ea typeface="DengXian" panose="02010600030101010101" pitchFamily="2" charset="-122"/>
            </a:endParaRPr>
          </a:p>
          <a:p>
            <a:r>
              <a:rPr lang="en-US" altLang="zh-CN" dirty="0">
                <a:highlight>
                  <a:srgbClr val="00FF00"/>
                </a:highlight>
                <a:latin typeface="DengXian" panose="02010600030101010101" pitchFamily="2" charset="-122"/>
                <a:ea typeface="DengXian" panose="02010600030101010101" pitchFamily="2" charset="-122"/>
              </a:rPr>
              <a:t>-Substitute for steel pipe weld connections</a:t>
            </a:r>
            <a:r>
              <a:rPr lang="en-US" altLang="zh-CN" dirty="0">
                <a:solidFill>
                  <a:srgbClr val="0070C0"/>
                </a:solidFill>
                <a:latin typeface="DengXian" panose="02010600030101010101" pitchFamily="2" charset="-122"/>
                <a:ea typeface="DengXian" panose="02010600030101010101" pitchFamily="2" charset="-122"/>
              </a:rPr>
              <a:t> </a:t>
            </a:r>
            <a:r>
              <a:rPr lang="en-US" altLang="zh-CN" b="1" dirty="0">
                <a:solidFill>
                  <a:srgbClr val="0033CC"/>
                </a:solidFill>
                <a:latin typeface="DengXian" panose="02010600030101010101" pitchFamily="2" charset="-122"/>
                <a:ea typeface="DengXian" panose="02010600030101010101" pitchFamily="2" charset="-122"/>
              </a:rPr>
              <a:t>high installation efficiency and zero carbon emissions during pipeline construction.</a:t>
            </a:r>
            <a:endParaRPr lang="zh-CN" altLang="en-US" b="1" dirty="0">
              <a:solidFill>
                <a:srgbClr val="0033CC"/>
              </a:solidFill>
              <a:latin typeface="DengXian" panose="02010600030101010101" pitchFamily="2" charset="-122"/>
              <a:ea typeface="DengXian" panose="02010600030101010101" pitchFamily="2" charset="-122"/>
            </a:endParaRPr>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6039" y="5534616"/>
            <a:ext cx="2719922" cy="1285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fbeelding 4" descr="Afbeelding met origami&#10;&#10;Beschrijving automatisch gegenereerd met gemiddelde betrouwbaarheid">
            <a:extLst>
              <a:ext uri="{FF2B5EF4-FFF2-40B4-BE49-F238E27FC236}">
                <a16:creationId xmlns:a16="http://schemas.microsoft.com/office/drawing/2014/main" id="{BB854E4E-BD6E-6C0F-BEE1-C8C7AB111C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2997" y="5773374"/>
            <a:ext cx="1132019" cy="808005"/>
          </a:xfrm>
          <a:prstGeom prst="rect">
            <a:avLst/>
          </a:prstGeom>
        </p:spPr>
      </p:pic>
      <p:pic>
        <p:nvPicPr>
          <p:cNvPr id="2" name="Picture 1">
            <a:extLst>
              <a:ext uri="{FF2B5EF4-FFF2-40B4-BE49-F238E27FC236}">
                <a16:creationId xmlns:a16="http://schemas.microsoft.com/office/drawing/2014/main" id="{A4BB4FEC-4E4A-A5C1-9CEC-0B00E7FC44CA}"/>
              </a:ext>
            </a:extLst>
          </p:cNvPr>
          <p:cNvPicPr>
            <a:picLocks noChangeAspect="1"/>
          </p:cNvPicPr>
          <p:nvPr/>
        </p:nvPicPr>
        <p:blipFill>
          <a:blip r:embed="rId5"/>
          <a:stretch>
            <a:fillRect/>
          </a:stretch>
        </p:blipFill>
        <p:spPr>
          <a:xfrm>
            <a:off x="152215" y="62550"/>
            <a:ext cx="975445" cy="695004"/>
          </a:xfrm>
          <a:prstGeom prst="rect">
            <a:avLst/>
          </a:prstGeom>
        </p:spPr>
      </p:pic>
    </p:spTree>
    <p:extLst>
      <p:ext uri="{BB962C8B-B14F-4D97-AF65-F5344CB8AC3E}">
        <p14:creationId xmlns:p14="http://schemas.microsoft.com/office/powerpoint/2010/main" val="4218654603"/>
      </p:ext>
    </p:extLst>
  </p:cSld>
  <p:clrMapOvr>
    <a:masterClrMapping/>
  </p:clrMapOvr>
  <mc:AlternateContent xmlns:mc="http://schemas.openxmlformats.org/markup-compatibility/2006" xmlns:p14="http://schemas.microsoft.com/office/powerpoint/2010/main">
    <mc:Choice Requires="p14">
      <p:transition spd="slow" p14:dur="2525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4"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5" name="Isosceles Triangle 14">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6"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7"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8"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19" name="Isosceles Triangle 18">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0" name="Isosceles Triangle 19">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grpSp>
      <p:sp>
        <p:nvSpPr>
          <p:cNvPr id="2" name="Titel 1">
            <a:extLst>
              <a:ext uri="{FF2B5EF4-FFF2-40B4-BE49-F238E27FC236}">
                <a16:creationId xmlns:a16="http://schemas.microsoft.com/office/drawing/2014/main" id="{4BF15701-86EF-76B8-B093-7308708AEDAC}"/>
              </a:ext>
            </a:extLst>
          </p:cNvPr>
          <p:cNvSpPr>
            <a:spLocks noGrp="1"/>
          </p:cNvSpPr>
          <p:nvPr>
            <p:ph type="title"/>
          </p:nvPr>
        </p:nvSpPr>
        <p:spPr>
          <a:xfrm>
            <a:off x="1080600" y="1338716"/>
            <a:ext cx="8288032" cy="718199"/>
          </a:xfrm>
        </p:spPr>
        <p:txBody>
          <a:bodyPr vert="horz" lIns="91440" tIns="45720" rIns="91440" bIns="45720" rtlCol="0" anchor="b">
            <a:normAutofit fontScale="90000"/>
          </a:bodyPr>
          <a:lstStyle/>
          <a:p>
            <a:pPr algn="ctr"/>
            <a:r>
              <a:rPr lang="en-US" sz="4800" kern="1200" dirty="0">
                <a:solidFill>
                  <a:schemeClr val="accent1"/>
                </a:solidFill>
                <a:latin typeface="+mj-lt"/>
                <a:ea typeface="+mj-ea"/>
                <a:cs typeface="+mj-cs"/>
              </a:rPr>
              <a:t>Exclusive dealer for </a:t>
            </a:r>
            <a:r>
              <a:rPr lang="en-US" sz="4800" dirty="0"/>
              <a:t>E</a:t>
            </a:r>
            <a:r>
              <a:rPr lang="en-US" sz="4800" kern="1200" dirty="0">
                <a:solidFill>
                  <a:schemeClr val="accent1"/>
                </a:solidFill>
                <a:latin typeface="+mj-lt"/>
                <a:ea typeface="+mj-ea"/>
                <a:cs typeface="+mj-cs"/>
              </a:rPr>
              <a:t>urope:</a:t>
            </a:r>
          </a:p>
        </p:txBody>
      </p:sp>
      <p:sp>
        <p:nvSpPr>
          <p:cNvPr id="4" name="Tijdelijke aanduiding voor dianummer 3">
            <a:extLst>
              <a:ext uri="{FF2B5EF4-FFF2-40B4-BE49-F238E27FC236}">
                <a16:creationId xmlns:a16="http://schemas.microsoft.com/office/drawing/2014/main" id="{1E0A9E60-B151-4694-284A-E88D13C08651}"/>
              </a:ext>
            </a:extLst>
          </p:cNvPr>
          <p:cNvSpPr>
            <a:spLocks noGrp="1"/>
          </p:cNvSpPr>
          <p:nvPr>
            <p:ph type="sldNum" sz="quarter" idx="12"/>
          </p:nvPr>
        </p:nvSpPr>
        <p:spPr>
          <a:xfrm>
            <a:off x="8542023" y="6352651"/>
            <a:ext cx="683339" cy="365125"/>
          </a:xfrm>
        </p:spPr>
        <p:txBody>
          <a:bodyPr vert="horz" lIns="91440" tIns="45720" rIns="91440" bIns="45720" rtlCol="0" anchor="ctr">
            <a:normAutofit/>
          </a:bodyPr>
          <a:lstStyle/>
          <a:p>
            <a:pPr>
              <a:spcAft>
                <a:spcPts val="600"/>
              </a:spcAft>
            </a:pPr>
            <a:fld id="{8DB056C4-7501-4973-B00A-90670A6E6A59}" type="slidenum">
              <a:rPr lang="en-US" altLang="zh-CN" smtClean="0"/>
              <a:pPr>
                <a:spcAft>
                  <a:spcPts val="600"/>
                </a:spcAft>
              </a:pPr>
              <a:t>15</a:t>
            </a:fld>
            <a:endParaRPr lang="en-US" altLang="zh-CN"/>
          </a:p>
        </p:txBody>
      </p:sp>
      <p:sp>
        <p:nvSpPr>
          <p:cNvPr id="9" name="Rectangle 1">
            <a:extLst>
              <a:ext uri="{FF2B5EF4-FFF2-40B4-BE49-F238E27FC236}">
                <a16:creationId xmlns:a16="http://schemas.microsoft.com/office/drawing/2014/main" id="{11E6B541-DDBB-6EB6-06AF-B1B5FB7398E8}"/>
              </a:ext>
            </a:extLst>
          </p:cNvPr>
          <p:cNvSpPr>
            <a:spLocks noChangeArrowheads="1"/>
          </p:cNvSpPr>
          <p:nvPr/>
        </p:nvSpPr>
        <p:spPr bwMode="auto">
          <a:xfrm>
            <a:off x="2654620" y="5280690"/>
            <a:ext cx="5296395" cy="147732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4400" i="0" u="none" strike="noStrike" cap="none" normalizeH="0" baseline="0" dirty="0">
                <a:ln>
                  <a:noFill/>
                </a:ln>
                <a:solidFill>
                  <a:srgbClr val="0033CC"/>
                </a:solidFill>
                <a:effectLst/>
                <a:latin typeface="Calibri" panose="020F0502020204030204" pitchFamily="34" charset="0"/>
                <a:cs typeface="Calibri" panose="020F0502020204030204" pitchFamily="34" charset="0"/>
              </a:rPr>
              <a:t>Dutch Pipe Fittings BV</a:t>
            </a:r>
            <a:endParaRPr kumimoji="0" lang="en-GB" altLang="zh-CN" sz="4400" i="0" u="none" strike="noStrike" cap="none" normalizeH="0" baseline="0" dirty="0">
              <a:ln>
                <a:noFill/>
              </a:ln>
              <a:solidFill>
                <a:srgbClr val="0033CC"/>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lang="en-GB" altLang="zh-CN" dirty="0" err="1">
                <a:solidFill>
                  <a:srgbClr val="000000"/>
                </a:solidFill>
                <a:latin typeface="Calibri" panose="020F0502020204030204" pitchFamily="34" charset="0"/>
                <a:cs typeface="Calibri" panose="020F0502020204030204" pitchFamily="34" charset="0"/>
              </a:rPr>
              <a:t>Marterkoog</a:t>
            </a:r>
            <a:r>
              <a:rPr lang="en-GB" altLang="zh-CN" dirty="0">
                <a:solidFill>
                  <a:srgbClr val="000000"/>
                </a:solidFill>
                <a:latin typeface="Calibri" panose="020F0502020204030204" pitchFamily="34" charset="0"/>
                <a:cs typeface="Calibri" panose="020F0502020204030204" pitchFamily="34" charset="0"/>
              </a:rPr>
              <a:t> 7B, 1822BK, Alkmaar, The Netherlands</a:t>
            </a:r>
            <a:endParaRPr kumimoji="0" lang="en-GB" altLang="zh-CN"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1400" b="0" i="0" u="sng" strike="noStrike" cap="none" normalizeH="0" baseline="0" dirty="0" err="1">
                <a:ln>
                  <a:noFill/>
                </a:ln>
                <a:solidFill>
                  <a:srgbClr val="0033CC"/>
                </a:solidFill>
                <a:effectLst/>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sales@</a:t>
            </a:r>
            <a:r>
              <a:rPr lang="en-GB" altLang="zh-CN" sz="1400" u="sng" dirty="0" err="1">
                <a:solidFill>
                  <a:srgbClr val="0033CC"/>
                </a:solidFill>
                <a:latin typeface="Calibri" panose="020F0502020204030204" pitchFamily="34" charset="0"/>
                <a:cs typeface="Calibri" panose="020F0502020204030204" pitchFamily="34" charset="0"/>
              </a:rPr>
              <a:t>fittingseurope.com</a:t>
            </a:r>
            <a:endParaRPr lang="en-GB" altLang="zh-CN" sz="1400" dirty="0">
              <a:solidFill>
                <a:srgbClr val="0033CC"/>
              </a:solidFill>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altLang="zh-CN" sz="1400" dirty="0">
                <a:cs typeface="Calibri" panose="020F0502020204030204" pitchFamily="34" charset="0"/>
                <a:hlinkClick r:id="rId3">
                  <a:extLst>
                    <a:ext uri="{A12FA001-AC4F-418D-AE19-62706E023703}">
                      <ahyp:hlinkClr xmlns:ahyp="http://schemas.microsoft.com/office/drawing/2018/hyperlinkcolor" val="tx"/>
                    </a:ext>
                  </a:extLst>
                </a:hlinkClick>
              </a:rPr>
              <a:t>www.fittingseurope.com</a:t>
            </a:r>
            <a:endParaRPr kumimoji="0" lang="en-GB" altLang="zh-CN" sz="1400" b="0" i="0" strike="noStrike" cap="none" normalizeH="0" baseline="0" dirty="0">
              <a:ln>
                <a:noFill/>
              </a:ln>
              <a:effectLst/>
            </a:endParaRPr>
          </a:p>
        </p:txBody>
      </p:sp>
      <p:sp>
        <p:nvSpPr>
          <p:cNvPr id="6" name="Tekstvak 5">
            <a:extLst>
              <a:ext uri="{FF2B5EF4-FFF2-40B4-BE49-F238E27FC236}">
                <a16:creationId xmlns:a16="http://schemas.microsoft.com/office/drawing/2014/main" id="{655D7286-5CF9-465B-9E6B-7E867D3F1C1B}"/>
              </a:ext>
            </a:extLst>
          </p:cNvPr>
          <p:cNvSpPr txBox="1"/>
          <p:nvPr/>
        </p:nvSpPr>
        <p:spPr>
          <a:xfrm>
            <a:off x="3032046" y="507719"/>
            <a:ext cx="4393221" cy="830997"/>
          </a:xfrm>
          <a:prstGeom prst="rect">
            <a:avLst/>
          </a:prstGeom>
          <a:noFill/>
        </p:spPr>
        <p:txBody>
          <a:bodyPr wrap="square" rtlCol="0">
            <a:spAutoFit/>
          </a:bodyPr>
          <a:lstStyle/>
          <a:p>
            <a:pPr algn="ctr"/>
            <a:r>
              <a:rPr lang="nl-NL" sz="4800" b="1" dirty="0" err="1">
                <a:solidFill>
                  <a:srgbClr val="0033CC"/>
                </a:solidFill>
                <a:latin typeface="Calibri" panose="020F0502020204030204" pitchFamily="34" charset="0"/>
                <a:cs typeface="Calibri" panose="020F0502020204030204" pitchFamily="34" charset="0"/>
              </a:rPr>
              <a:t>FittingsEurope</a:t>
            </a:r>
            <a:endParaRPr lang="nl-NL" sz="4800" b="1" dirty="0">
              <a:solidFill>
                <a:srgbClr val="0033CC"/>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50712F1B-7C36-69C6-BBBD-475D2FF2D5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7184" y="2083946"/>
            <a:ext cx="4934863" cy="3074420"/>
          </a:xfrm>
          <a:prstGeom prst="rect">
            <a:avLst/>
          </a:prstGeom>
        </p:spPr>
      </p:pic>
      <p:pic>
        <p:nvPicPr>
          <p:cNvPr id="3" name="Picture 2">
            <a:extLst>
              <a:ext uri="{FF2B5EF4-FFF2-40B4-BE49-F238E27FC236}">
                <a16:creationId xmlns:a16="http://schemas.microsoft.com/office/drawing/2014/main" id="{C5A6AE15-55DC-56B7-B431-9081F1F28B92}"/>
              </a:ext>
            </a:extLst>
          </p:cNvPr>
          <p:cNvPicPr>
            <a:picLocks noChangeAspect="1"/>
          </p:cNvPicPr>
          <p:nvPr/>
        </p:nvPicPr>
        <p:blipFill>
          <a:blip r:embed="rId5"/>
          <a:stretch>
            <a:fillRect/>
          </a:stretch>
        </p:blipFill>
        <p:spPr>
          <a:xfrm>
            <a:off x="210745" y="41301"/>
            <a:ext cx="975445" cy="695004"/>
          </a:xfrm>
          <a:prstGeom prst="rect">
            <a:avLst/>
          </a:prstGeom>
        </p:spPr>
      </p:pic>
    </p:spTree>
    <p:extLst>
      <p:ext uri="{BB962C8B-B14F-4D97-AF65-F5344CB8AC3E}">
        <p14:creationId xmlns:p14="http://schemas.microsoft.com/office/powerpoint/2010/main" val="1566458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E5557A14-C574-4BED-F9B8-19B6FB0572EF}"/>
              </a:ext>
            </a:extLst>
          </p:cNvPr>
          <p:cNvSpPr>
            <a:spLocks noGrp="1"/>
          </p:cNvSpPr>
          <p:nvPr>
            <p:ph type="sldNum" sz="quarter" idx="12"/>
          </p:nvPr>
        </p:nvSpPr>
        <p:spPr>
          <a:xfrm>
            <a:off x="10917767" y="6500896"/>
            <a:ext cx="952499" cy="274320"/>
          </a:xfrm>
        </p:spPr>
        <p:txBody>
          <a:bodyPr vert="horz" lIns="91440" tIns="45720" rIns="91440" bIns="45720" rtlCol="0" anchor="ctr">
            <a:normAutofit/>
          </a:bodyPr>
          <a:lstStyle/>
          <a:p>
            <a:pPr>
              <a:spcAft>
                <a:spcPts val="600"/>
              </a:spcAft>
            </a:pPr>
            <a:fld id="{8DB056C4-7501-4973-B00A-90670A6E6A59}" type="slidenum">
              <a:rPr lang="en-US" altLang="zh-CN" sz="1200" smtClean="0"/>
              <a:pPr>
                <a:spcAft>
                  <a:spcPts val="600"/>
                </a:spcAft>
              </a:pPr>
              <a:t>2</a:t>
            </a:fld>
            <a:endParaRPr lang="en-US" altLang="zh-CN" sz="1200"/>
          </a:p>
        </p:txBody>
      </p:sp>
      <p:sp>
        <p:nvSpPr>
          <p:cNvPr id="4" name="文本框 3">
            <a:extLst>
              <a:ext uri="{FF2B5EF4-FFF2-40B4-BE49-F238E27FC236}">
                <a16:creationId xmlns:a16="http://schemas.microsoft.com/office/drawing/2014/main" id="{6F9F9B49-6033-0F1C-BD71-CE4BCC07DFF5}"/>
              </a:ext>
            </a:extLst>
          </p:cNvPr>
          <p:cNvSpPr txBox="1"/>
          <p:nvPr/>
        </p:nvSpPr>
        <p:spPr>
          <a:xfrm>
            <a:off x="9274629" y="4135102"/>
            <a:ext cx="2846607" cy="923786"/>
          </a:xfrm>
          <a:prstGeom prst="rect">
            <a:avLst/>
          </a:prstGeom>
          <a:solidFill>
            <a:schemeClr val="bg1"/>
          </a:solidFill>
        </p:spPr>
        <p:txBody>
          <a:bodyPr vert="horz" lIns="91440" tIns="45720" rIns="91440" bIns="45720" rtlCol="0" anchor="b">
            <a:noAutofit/>
          </a:bodyPr>
          <a:lstStyle/>
          <a:p>
            <a:pPr lvl="1" algn="ctr">
              <a:lnSpc>
                <a:spcPct val="150000"/>
              </a:lnSpc>
              <a:spcBef>
                <a:spcPct val="0"/>
              </a:spcBef>
              <a:spcAft>
                <a:spcPts val="600"/>
              </a:spcAft>
            </a:pPr>
            <a:r>
              <a:rPr lang="en-US" altLang="zh-CN" b="1" i="1" dirty="0">
                <a:solidFill>
                  <a:srgbClr val="0033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Exclusive Dealer/Agent for Europe:</a:t>
            </a:r>
          </a:p>
          <a:p>
            <a:pPr lvl="1" algn="ctr">
              <a:lnSpc>
                <a:spcPct val="150000"/>
              </a:lnSpc>
              <a:spcBef>
                <a:spcPct val="0"/>
              </a:spcBef>
              <a:spcAft>
                <a:spcPts val="600"/>
              </a:spcAft>
            </a:pPr>
            <a:r>
              <a:rPr lang="en-US" altLang="zh-CN" sz="2400" b="1" i="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FittingsEurope</a:t>
            </a:r>
            <a:r>
              <a:rPr lang="en-US" altLang="zh-CN" b="1" i="1"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400" b="1" i="1"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Netherlands</a:t>
            </a:r>
          </a:p>
        </p:txBody>
      </p:sp>
      <p:pic>
        <p:nvPicPr>
          <p:cNvPr id="6" name="图片 13" descr="图示&#10;&#10;中度可信度描述已自动生成">
            <a:extLst>
              <a:ext uri="{FF2B5EF4-FFF2-40B4-BE49-F238E27FC236}">
                <a16:creationId xmlns:a16="http://schemas.microsoft.com/office/drawing/2014/main" id="{D3287D59-64CD-3924-D048-B51846A05BBA}"/>
              </a:ext>
            </a:extLst>
          </p:cNvPr>
          <p:cNvPicPr>
            <a:picLocks noChangeAspect="1"/>
          </p:cNvPicPr>
          <p:nvPr/>
        </p:nvPicPr>
        <p:blipFill rotWithShape="1">
          <a:blip r:embed="rId2">
            <a:extLst>
              <a:ext uri="{28A0092B-C50C-407E-A947-70E740481C1C}">
                <a14:useLocalDpi xmlns:a14="http://schemas.microsoft.com/office/drawing/2010/main" val="0"/>
              </a:ext>
            </a:extLst>
          </a:blip>
          <a:srcRect t="18466" r="1427" b="5561"/>
          <a:stretch/>
        </p:blipFill>
        <p:spPr>
          <a:xfrm>
            <a:off x="108428" y="1490298"/>
            <a:ext cx="9663415" cy="166839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84924" y="5513832"/>
            <a:ext cx="2336312" cy="107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图片 7">
            <a:extLst>
              <a:ext uri="{FF2B5EF4-FFF2-40B4-BE49-F238E27FC236}">
                <a16:creationId xmlns:a16="http://schemas.microsoft.com/office/drawing/2014/main" id="{0366E81A-1CC9-04F7-A500-E5A545511FA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137921" y="3227427"/>
            <a:ext cx="5827564" cy="3630573"/>
          </a:xfrm>
          <a:prstGeom prst="rect">
            <a:avLst/>
          </a:prstGeom>
        </p:spPr>
      </p:pic>
      <p:sp>
        <p:nvSpPr>
          <p:cNvPr id="7" name="Tekstvak 6">
            <a:extLst>
              <a:ext uri="{FF2B5EF4-FFF2-40B4-BE49-F238E27FC236}">
                <a16:creationId xmlns:a16="http://schemas.microsoft.com/office/drawing/2014/main" id="{2D658E58-F848-3A5C-5E61-7560050ED56B}"/>
              </a:ext>
            </a:extLst>
          </p:cNvPr>
          <p:cNvSpPr txBox="1"/>
          <p:nvPr/>
        </p:nvSpPr>
        <p:spPr>
          <a:xfrm>
            <a:off x="1143250" y="545026"/>
            <a:ext cx="8193973" cy="1200329"/>
          </a:xfrm>
          <a:prstGeom prst="rect">
            <a:avLst/>
          </a:prstGeom>
          <a:noFill/>
        </p:spPr>
        <p:txBody>
          <a:bodyPr wrap="square" rtlCol="0">
            <a:spAutoFit/>
          </a:bodyPr>
          <a:lstStyle/>
          <a:p>
            <a:r>
              <a:rPr lang="nl-NL" sz="3600" b="1" dirty="0">
                <a:solidFill>
                  <a:srgbClr val="4472C4"/>
                </a:solidFill>
                <a:latin typeface="DengXian" panose="02010600030101010101" pitchFamily="2" charset="-122"/>
                <a:ea typeface="DengXian" panose="02010600030101010101" pitchFamily="2" charset="-122"/>
              </a:rPr>
              <a:t>Press </a:t>
            </a:r>
            <a:r>
              <a:rPr lang="nl-NL" sz="3600" b="1" dirty="0" err="1">
                <a:solidFill>
                  <a:srgbClr val="4472C4"/>
                </a:solidFill>
                <a:latin typeface="DengXian" panose="02010600030101010101" pitchFamily="2" charset="-122"/>
                <a:ea typeface="DengXian" panose="02010600030101010101" pitchFamily="2" charset="-122"/>
              </a:rPr>
              <a:t>Rolled</a:t>
            </a:r>
            <a:r>
              <a:rPr lang="nl-NL" sz="3600" b="1" dirty="0">
                <a:solidFill>
                  <a:srgbClr val="4472C4"/>
                </a:solidFill>
                <a:latin typeface="DengXian" panose="02010600030101010101" pitchFamily="2" charset="-122"/>
                <a:ea typeface="DengXian" panose="02010600030101010101" pitchFamily="2" charset="-122"/>
              </a:rPr>
              <a:t> is Worldwide </a:t>
            </a:r>
            <a:r>
              <a:rPr lang="nl-NL" sz="3600" b="1" dirty="0" err="1">
                <a:solidFill>
                  <a:srgbClr val="4472C4"/>
                </a:solidFill>
                <a:latin typeface="DengXian" panose="02010600030101010101" pitchFamily="2" charset="-122"/>
                <a:ea typeface="DengXian" panose="02010600030101010101" pitchFamily="2" charset="-122"/>
              </a:rPr>
              <a:t>Patented</a:t>
            </a:r>
            <a:r>
              <a:rPr lang="nl-NL" sz="3600" b="1" dirty="0">
                <a:solidFill>
                  <a:srgbClr val="4472C4"/>
                </a:solidFill>
                <a:latin typeface="DengXian" panose="02010600030101010101" pitchFamily="2" charset="-122"/>
                <a:ea typeface="DengXian" panose="02010600030101010101" pitchFamily="2" charset="-122"/>
              </a:rPr>
              <a:t>!</a:t>
            </a:r>
            <a:r>
              <a:rPr lang="en-US" sz="3600" dirty="0"/>
              <a:t>®</a:t>
            </a:r>
            <a:endParaRPr lang="nl-NL" sz="1600" dirty="0">
              <a:latin typeface="MS Shell Dlg 2" panose="020B0604030504040204" pitchFamily="34" charset="0"/>
            </a:endParaRPr>
          </a:p>
          <a:p>
            <a:pPr algn="ctr"/>
            <a:endParaRPr lang="nl-NL" sz="3600" b="1" dirty="0">
              <a:solidFill>
                <a:srgbClr val="4472C4"/>
              </a:solidFill>
              <a:latin typeface="DengXian" panose="02010600030101010101" pitchFamily="2" charset="-122"/>
              <a:ea typeface="DengXian" panose="02010600030101010101" pitchFamily="2" charset="-122"/>
            </a:endParaRPr>
          </a:p>
        </p:txBody>
      </p:sp>
      <p:pic>
        <p:nvPicPr>
          <p:cNvPr id="9" name="Picture 8">
            <a:extLst>
              <a:ext uri="{FF2B5EF4-FFF2-40B4-BE49-F238E27FC236}">
                <a16:creationId xmlns:a16="http://schemas.microsoft.com/office/drawing/2014/main" id="{7452B92D-F033-1A36-B60C-508B3B510A35}"/>
              </a:ext>
            </a:extLst>
          </p:cNvPr>
          <p:cNvPicPr>
            <a:picLocks noChangeAspect="1"/>
          </p:cNvPicPr>
          <p:nvPr/>
        </p:nvPicPr>
        <p:blipFill>
          <a:blip r:embed="rId5"/>
          <a:stretch>
            <a:fillRect/>
          </a:stretch>
        </p:blipFill>
        <p:spPr>
          <a:xfrm>
            <a:off x="108428" y="105079"/>
            <a:ext cx="975445" cy="695004"/>
          </a:xfrm>
          <a:prstGeom prst="rect">
            <a:avLst/>
          </a:prstGeom>
        </p:spPr>
      </p:pic>
    </p:spTree>
    <p:extLst>
      <p:ext uri="{BB962C8B-B14F-4D97-AF65-F5344CB8AC3E}">
        <p14:creationId xmlns:p14="http://schemas.microsoft.com/office/powerpoint/2010/main" val="377450023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5AF45659-7DFC-892B-41F9-A4492A025C8C}"/>
              </a:ext>
            </a:extLst>
          </p:cNvPr>
          <p:cNvSpPr txBox="1"/>
          <p:nvPr/>
        </p:nvSpPr>
        <p:spPr>
          <a:xfrm>
            <a:off x="1033424" y="5858482"/>
            <a:ext cx="8272789" cy="523220"/>
          </a:xfrm>
          <a:prstGeom prst="rect">
            <a:avLst/>
          </a:prstGeom>
          <a:noFill/>
        </p:spPr>
        <p:txBody>
          <a:bodyPr wrap="square">
            <a:spAutoFit/>
          </a:bodyPr>
          <a:lstStyle/>
          <a:p>
            <a:r>
              <a:rPr kumimoji="0" lang="en-US" altLang="zh-CN" sz="2800" b="1" i="0" u="none" strike="noStrike" kern="1200" cap="none" spc="0" normalizeH="0" baseline="0" noProof="0" dirty="0">
                <a:ln>
                  <a:noFill/>
                </a:ln>
                <a:solidFill>
                  <a:srgbClr val="0033CC"/>
                </a:solidFill>
                <a:effectLst>
                  <a:outerShdw blurRad="38100" dist="38100" dir="2700000" algn="tl">
                    <a:srgbClr val="000000">
                      <a:alpha val="43137"/>
                    </a:srgbClr>
                  </a:outerShdw>
                </a:effectLst>
                <a:uLnTx/>
                <a:uFillTx/>
                <a:latin typeface="等线" panose="02010600030101010101" pitchFamily="2" charset="-122"/>
                <a:ea typeface="等线" panose="02010600030101010101" pitchFamily="2" charset="-122"/>
                <a:cs typeface="宋体" panose="02010600030101010101" pitchFamily="2" charset="-122"/>
              </a:rPr>
              <a:t>Press Rolled</a:t>
            </a:r>
            <a:r>
              <a:rPr lang="en-US" sz="2800" dirty="0"/>
              <a:t>® </a:t>
            </a:r>
            <a:r>
              <a:rPr kumimoji="0" lang="en-US" altLang="zh-CN" sz="2800" b="1" i="0" u="none" strike="noStrike" kern="1200" cap="none" spc="0" normalizeH="0" baseline="0" noProof="0" dirty="0">
                <a:ln>
                  <a:noFill/>
                </a:ln>
                <a:solidFill>
                  <a:srgbClr val="0033CC"/>
                </a:solidFill>
                <a:effectLst>
                  <a:outerShdw blurRad="38100" dist="38100" dir="2700000" algn="tl">
                    <a:srgbClr val="000000">
                      <a:alpha val="43137"/>
                    </a:srgbClr>
                  </a:outerShdw>
                </a:effectLst>
                <a:uLnTx/>
                <a:uFillTx/>
                <a:latin typeface="等线" panose="02010600030101010101" pitchFamily="2" charset="-122"/>
                <a:ea typeface="等线" panose="02010600030101010101" pitchFamily="2" charset="-122"/>
                <a:cs typeface="宋体" panose="02010600030101010101" pitchFamily="2" charset="-122"/>
              </a:rPr>
              <a:t>Galvanized &amp; Black Barrel Nipples</a:t>
            </a:r>
          </a:p>
        </p:txBody>
      </p:sp>
      <p:pic>
        <p:nvPicPr>
          <p:cNvPr id="4" name="图片 3">
            <a:extLst>
              <a:ext uri="{FF2B5EF4-FFF2-40B4-BE49-F238E27FC236}">
                <a16:creationId xmlns:a16="http://schemas.microsoft.com/office/drawing/2014/main" id="{B0A65E65-841F-740F-6870-67CC5E3532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038" r="13040" b="1"/>
          <a:stretch/>
        </p:blipFill>
        <p:spPr>
          <a:xfrm>
            <a:off x="757740" y="737908"/>
            <a:ext cx="6596967" cy="4952908"/>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7" name="图片 6">
            <a:extLst>
              <a:ext uri="{FF2B5EF4-FFF2-40B4-BE49-F238E27FC236}">
                <a16:creationId xmlns:a16="http://schemas.microsoft.com/office/drawing/2014/main" id="{CA1D3735-BC9A-E68E-97BA-90D054AADD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640" r="19642" b="1"/>
          <a:stretch/>
        </p:blipFill>
        <p:spPr>
          <a:xfrm>
            <a:off x="4805130" y="735536"/>
            <a:ext cx="4617292" cy="4952907"/>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22422" y="3468726"/>
            <a:ext cx="2417277" cy="1550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1">
            <a:extLst>
              <a:ext uri="{FF2B5EF4-FFF2-40B4-BE49-F238E27FC236}">
                <a16:creationId xmlns:a16="http://schemas.microsoft.com/office/drawing/2014/main" id="{2BA2F4A1-B26B-4C05-7142-18FEF7CD482C}"/>
              </a:ext>
            </a:extLst>
          </p:cNvPr>
          <p:cNvSpPr>
            <a:spLocks noChangeArrowheads="1"/>
          </p:cNvSpPr>
          <p:nvPr/>
        </p:nvSpPr>
        <p:spPr bwMode="auto">
          <a:xfrm>
            <a:off x="9414498" y="2828836"/>
            <a:ext cx="2425202" cy="63094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400" b="1" i="0" u="none" strike="noStrike" cap="none" normalizeH="0" baseline="0" dirty="0">
                <a:ln>
                  <a:noFill/>
                </a:ln>
                <a:solidFill>
                  <a:srgbClr val="0033CC"/>
                </a:solidFill>
                <a:effectLst/>
              </a:rPr>
              <a:t>Fittings Europe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1100" b="1" i="0" u="none" strike="noStrike" cap="none" normalizeH="0" baseline="0" dirty="0">
                <a:ln>
                  <a:noFill/>
                </a:ln>
                <a:solidFill>
                  <a:srgbClr val="002060"/>
                </a:solidFill>
                <a:effectLst/>
              </a:rPr>
              <a:t>The </a:t>
            </a:r>
            <a:r>
              <a:rPr lang="en-GB" altLang="zh-CN" sz="1100" b="1" dirty="0">
                <a:solidFill>
                  <a:srgbClr val="002060"/>
                </a:solidFill>
              </a:rPr>
              <a:t>N</a:t>
            </a:r>
            <a:r>
              <a:rPr kumimoji="0" lang="en-GB" altLang="zh-CN" sz="1100" b="1" i="0" u="none" strike="noStrike" cap="none" normalizeH="0" baseline="0" dirty="0">
                <a:ln>
                  <a:noFill/>
                </a:ln>
                <a:solidFill>
                  <a:srgbClr val="002060"/>
                </a:solidFill>
                <a:effectLst/>
              </a:rPr>
              <a:t>etherlands</a:t>
            </a:r>
          </a:p>
        </p:txBody>
      </p:sp>
      <p:pic>
        <p:nvPicPr>
          <p:cNvPr id="8" name="Afbeelding 7" descr="Afbeelding met origami&#10;&#10;Beschrijving automatisch gegenereerd met gemiddelde betrouwbaarheid">
            <a:extLst>
              <a:ext uri="{FF2B5EF4-FFF2-40B4-BE49-F238E27FC236}">
                <a16:creationId xmlns:a16="http://schemas.microsoft.com/office/drawing/2014/main" id="{26D23EE2-4925-98B3-E6D2-0FBA7856B5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89797" y="1810769"/>
            <a:ext cx="1074604" cy="1018067"/>
          </a:xfrm>
          <a:prstGeom prst="rect">
            <a:avLst/>
          </a:prstGeom>
        </p:spPr>
      </p:pic>
      <p:pic>
        <p:nvPicPr>
          <p:cNvPr id="2" name="Picture 1">
            <a:extLst>
              <a:ext uri="{FF2B5EF4-FFF2-40B4-BE49-F238E27FC236}">
                <a16:creationId xmlns:a16="http://schemas.microsoft.com/office/drawing/2014/main" id="{C8E875DE-E1CC-1258-4F5F-5D0F2E83112A}"/>
              </a:ext>
            </a:extLst>
          </p:cNvPr>
          <p:cNvPicPr>
            <a:picLocks noChangeAspect="1"/>
          </p:cNvPicPr>
          <p:nvPr/>
        </p:nvPicPr>
        <p:blipFill>
          <a:blip r:embed="rId7"/>
          <a:stretch>
            <a:fillRect/>
          </a:stretch>
        </p:blipFill>
        <p:spPr>
          <a:xfrm>
            <a:off x="59375" y="41672"/>
            <a:ext cx="974049" cy="695050"/>
          </a:xfrm>
          <a:prstGeom prst="rect">
            <a:avLst/>
          </a:prstGeom>
        </p:spPr>
      </p:pic>
    </p:spTree>
    <p:extLst>
      <p:ext uri="{BB962C8B-B14F-4D97-AF65-F5344CB8AC3E}">
        <p14:creationId xmlns:p14="http://schemas.microsoft.com/office/powerpoint/2010/main" val="38223034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2BA4F60-3832-4833-786D-96E20BB2C80E}"/>
              </a:ext>
            </a:extLst>
          </p:cNvPr>
          <p:cNvSpPr>
            <a:spLocks noGrp="1"/>
          </p:cNvSpPr>
          <p:nvPr>
            <p:ph type="dt" sz="half" idx="10"/>
          </p:nvPr>
        </p:nvSpPr>
        <p:spPr>
          <a:xfrm>
            <a:off x="7717536" y="6382512"/>
            <a:ext cx="2825496" cy="320040"/>
          </a:xfrm>
        </p:spPr>
        <p:txBody>
          <a:bodyPr vert="horz" lIns="91440" tIns="45720" rIns="91440" bIns="45720" rtlCol="0" anchor="ctr">
            <a:normAutofit/>
          </a:bodyPr>
          <a:lstStyle/>
          <a:p>
            <a:pPr algn="r">
              <a:spcAft>
                <a:spcPts val="600"/>
              </a:spcAft>
            </a:pPr>
            <a:fld id="{994EE5D7-F1E6-413A-8924-3B6027D8A0C8}" type="datetime1">
              <a:rPr lang="en-US" altLang="zh-CN" sz="1200" smtClean="0">
                <a:solidFill>
                  <a:schemeClr val="tx1">
                    <a:tint val="75000"/>
                  </a:schemeClr>
                </a:solidFill>
              </a:rPr>
              <a:pPr algn="r">
                <a:spcAft>
                  <a:spcPts val="600"/>
                </a:spcAft>
              </a:pPr>
              <a:t>16-Oct-24</a:t>
            </a:fld>
            <a:endParaRPr lang="en-US" altLang="zh-CN" sz="1200">
              <a:solidFill>
                <a:schemeClr val="tx1">
                  <a:tint val="75000"/>
                </a:schemeClr>
              </a:solidFill>
            </a:endParaRPr>
          </a:p>
        </p:txBody>
      </p:sp>
      <p:sp>
        <p:nvSpPr>
          <p:cNvPr id="3" name="灯片编号占位符 2">
            <a:extLst>
              <a:ext uri="{FF2B5EF4-FFF2-40B4-BE49-F238E27FC236}">
                <a16:creationId xmlns:a16="http://schemas.microsoft.com/office/drawing/2014/main" id="{4AAECBF6-05A2-F136-6255-003299FD4B11}"/>
              </a:ext>
            </a:extLst>
          </p:cNvPr>
          <p:cNvSpPr>
            <a:spLocks noGrp="1"/>
          </p:cNvSpPr>
          <p:nvPr>
            <p:ph type="sldNum" sz="quarter" idx="12"/>
          </p:nvPr>
        </p:nvSpPr>
        <p:spPr>
          <a:xfrm>
            <a:off x="10707624" y="6382512"/>
            <a:ext cx="685800" cy="320040"/>
          </a:xfrm>
        </p:spPr>
        <p:txBody>
          <a:bodyPr vert="horz" lIns="91440" tIns="45720" rIns="91440" bIns="45720" rtlCol="0" anchor="ctr">
            <a:normAutofit/>
          </a:bodyPr>
          <a:lstStyle/>
          <a:p>
            <a:pPr>
              <a:spcAft>
                <a:spcPts val="600"/>
              </a:spcAft>
            </a:pPr>
            <a:fld id="{8DB056C4-7501-4973-B00A-90670A6E6A59}" type="slidenum">
              <a:rPr lang="en-US" altLang="zh-CN" sz="1200" smtClean="0"/>
              <a:pPr>
                <a:spcAft>
                  <a:spcPts val="600"/>
                </a:spcAft>
              </a:pPr>
              <a:t>4</a:t>
            </a:fld>
            <a:endParaRPr lang="en-US" altLang="zh-CN" sz="1200"/>
          </a:p>
        </p:txBody>
      </p:sp>
      <p:sp>
        <p:nvSpPr>
          <p:cNvPr id="7" name="文本框 6">
            <a:extLst>
              <a:ext uri="{FF2B5EF4-FFF2-40B4-BE49-F238E27FC236}">
                <a16:creationId xmlns:a16="http://schemas.microsoft.com/office/drawing/2014/main" id="{EEC5C7B9-801D-D2C0-C770-4882DA178025}"/>
              </a:ext>
            </a:extLst>
          </p:cNvPr>
          <p:cNvSpPr txBox="1"/>
          <p:nvPr/>
        </p:nvSpPr>
        <p:spPr>
          <a:xfrm>
            <a:off x="8750377" y="2800897"/>
            <a:ext cx="3585309" cy="1384995"/>
          </a:xfrm>
          <a:prstGeom prst="rect">
            <a:avLst/>
          </a:prstGeom>
          <a:noFill/>
        </p:spPr>
        <p:txBody>
          <a:bodyPr wrap="square">
            <a:spAutoFit/>
          </a:bodyPr>
          <a:lstStyle/>
          <a:p>
            <a:pPr algn="ctr"/>
            <a:r>
              <a:rPr lang="en-US" altLang="zh-CN" sz="2800" b="1" dirty="0">
                <a:solidFill>
                  <a:srgbClr val="FF0000"/>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cs typeface="宋体" panose="02010600030101010101" pitchFamily="2" charset="-122"/>
              </a:rPr>
              <a:t>Revolutionary Automatic </a:t>
            </a:r>
          </a:p>
          <a:p>
            <a:pPr algn="ctr"/>
            <a:r>
              <a:rPr lang="en-US" altLang="zh-CN" sz="2800" b="1" dirty="0">
                <a:solidFill>
                  <a:srgbClr val="FF0000"/>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cs typeface="宋体" panose="02010600030101010101" pitchFamily="2" charset="-122"/>
              </a:rPr>
              <a:t>Press Rolling</a:t>
            </a:r>
          </a:p>
        </p:txBody>
      </p:sp>
      <p:sp>
        <p:nvSpPr>
          <p:cNvPr id="8" name="文本框 7">
            <a:extLst>
              <a:ext uri="{FF2B5EF4-FFF2-40B4-BE49-F238E27FC236}">
                <a16:creationId xmlns:a16="http://schemas.microsoft.com/office/drawing/2014/main" id="{64657D12-78CC-EFB9-50B3-77CB796F76BE}"/>
              </a:ext>
            </a:extLst>
          </p:cNvPr>
          <p:cNvSpPr txBox="1"/>
          <p:nvPr/>
        </p:nvSpPr>
        <p:spPr>
          <a:xfrm>
            <a:off x="664557" y="3886200"/>
            <a:ext cx="3087238" cy="461665"/>
          </a:xfrm>
          <a:prstGeom prst="rect">
            <a:avLst/>
          </a:prstGeom>
          <a:noFill/>
        </p:spPr>
        <p:txBody>
          <a:bodyPr wrap="square">
            <a:spAutoFit/>
          </a:bodyPr>
          <a:lstStyle/>
          <a:p>
            <a:pPr algn="ctr"/>
            <a:r>
              <a:rPr lang="en-US" altLang="zh-CN" sz="2400" dirty="0">
                <a:solidFill>
                  <a:schemeClr val="tx1">
                    <a:lumMod val="85000"/>
                    <a:lumOff val="15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cs typeface="宋体" panose="02010600030101010101" pitchFamily="2" charset="-122"/>
              </a:rPr>
              <a:t>Old Cutting method</a:t>
            </a:r>
          </a:p>
        </p:txBody>
      </p:sp>
      <p:pic>
        <p:nvPicPr>
          <p:cNvPr id="10" name="DN15X50BSPT">
            <a:hlinkClick r:id="" action="ppaction://media"/>
            <a:extLst>
              <a:ext uri="{FF2B5EF4-FFF2-40B4-BE49-F238E27FC236}">
                <a16:creationId xmlns:a16="http://schemas.microsoft.com/office/drawing/2014/main" id="{DA05FB35-170B-7AA2-C430-C22A4FB3D82E}"/>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094201" y="3541864"/>
            <a:ext cx="3900264" cy="2727783"/>
          </a:xfrm>
          <a:prstGeom prst="rect">
            <a:avLst/>
          </a:prstGeom>
        </p:spPr>
      </p:pic>
      <p:sp>
        <p:nvSpPr>
          <p:cNvPr id="12" name="Tekstvak 11">
            <a:extLst>
              <a:ext uri="{FF2B5EF4-FFF2-40B4-BE49-F238E27FC236}">
                <a16:creationId xmlns:a16="http://schemas.microsoft.com/office/drawing/2014/main" id="{B51AD6C5-C9DA-B10F-C0F3-D786BB7AFC20}"/>
              </a:ext>
            </a:extLst>
          </p:cNvPr>
          <p:cNvSpPr txBox="1"/>
          <p:nvPr/>
        </p:nvSpPr>
        <p:spPr>
          <a:xfrm>
            <a:off x="398289" y="4404185"/>
            <a:ext cx="3835731" cy="646331"/>
          </a:xfrm>
          <a:prstGeom prst="rect">
            <a:avLst/>
          </a:prstGeom>
          <a:noFill/>
        </p:spPr>
        <p:txBody>
          <a:bodyPr wrap="square" rtlCol="0">
            <a:spAutoFit/>
          </a:bodyPr>
          <a:lstStyle/>
          <a:p>
            <a:r>
              <a:rPr lang="nl-NL" b="1" dirty="0" err="1">
                <a:solidFill>
                  <a:srgbClr val="0033CC"/>
                </a:solidFill>
                <a:latin typeface="DengXian" panose="02010600030101010101" pitchFamily="2" charset="-122"/>
                <a:ea typeface="DengXian" panose="02010600030101010101" pitchFamily="2" charset="-122"/>
              </a:rPr>
              <a:t>hover</a:t>
            </a:r>
            <a:r>
              <a:rPr lang="nl-NL" b="1" dirty="0">
                <a:solidFill>
                  <a:srgbClr val="0033CC"/>
                </a:solidFill>
                <a:latin typeface="DengXian" panose="02010600030101010101" pitchFamily="2" charset="-122"/>
                <a:ea typeface="DengXian" panose="02010600030101010101" pitchFamily="2" charset="-122"/>
              </a:rPr>
              <a:t> </a:t>
            </a:r>
            <a:r>
              <a:rPr lang="nl-NL" b="1" dirty="0" err="1">
                <a:solidFill>
                  <a:srgbClr val="0033CC"/>
                </a:solidFill>
                <a:latin typeface="DengXian" panose="02010600030101010101" pitchFamily="2" charset="-122"/>
                <a:ea typeface="DengXian" panose="02010600030101010101" pitchFamily="2" charset="-122"/>
              </a:rPr>
              <a:t>your</a:t>
            </a:r>
            <a:r>
              <a:rPr lang="nl-NL" b="1" dirty="0">
                <a:solidFill>
                  <a:srgbClr val="0033CC"/>
                </a:solidFill>
                <a:latin typeface="DengXian" panose="02010600030101010101" pitchFamily="2" charset="-122"/>
                <a:ea typeface="DengXian" panose="02010600030101010101" pitchFamily="2" charset="-122"/>
              </a:rPr>
              <a:t> mouse over </a:t>
            </a:r>
            <a:r>
              <a:rPr lang="nl-NL" b="1" dirty="0" err="1">
                <a:solidFill>
                  <a:srgbClr val="0033CC"/>
                </a:solidFill>
                <a:latin typeface="DengXian" panose="02010600030101010101" pitchFamily="2" charset="-122"/>
                <a:ea typeface="DengXian" panose="02010600030101010101" pitchFamily="2" charset="-122"/>
              </a:rPr>
              <a:t>the</a:t>
            </a:r>
            <a:r>
              <a:rPr lang="nl-NL" b="1" dirty="0">
                <a:solidFill>
                  <a:srgbClr val="0033CC"/>
                </a:solidFill>
                <a:latin typeface="DengXian" panose="02010600030101010101" pitchFamily="2" charset="-122"/>
                <a:ea typeface="DengXian" panose="02010600030101010101" pitchFamily="2" charset="-122"/>
              </a:rPr>
              <a:t> images </a:t>
            </a:r>
          </a:p>
          <a:p>
            <a:r>
              <a:rPr lang="nl-NL" b="1" dirty="0" err="1">
                <a:solidFill>
                  <a:srgbClr val="0033CC"/>
                </a:solidFill>
                <a:latin typeface="DengXian" panose="02010600030101010101" pitchFamily="2" charset="-122"/>
                <a:ea typeface="DengXian" panose="02010600030101010101" pitchFamily="2" charset="-122"/>
              </a:rPr>
              <a:t>to</a:t>
            </a:r>
            <a:r>
              <a:rPr lang="nl-NL" b="1" dirty="0">
                <a:solidFill>
                  <a:srgbClr val="0033CC"/>
                </a:solidFill>
                <a:latin typeface="DengXian" panose="02010600030101010101" pitchFamily="2" charset="-122"/>
                <a:ea typeface="DengXian" panose="02010600030101010101" pitchFamily="2" charset="-122"/>
              </a:rPr>
              <a:t> </a:t>
            </a:r>
            <a:r>
              <a:rPr lang="nl-NL" b="1" dirty="0" err="1">
                <a:solidFill>
                  <a:srgbClr val="0033CC"/>
                </a:solidFill>
                <a:latin typeface="DengXian" panose="02010600030101010101" pitchFamily="2" charset="-122"/>
                <a:ea typeface="DengXian" panose="02010600030101010101" pitchFamily="2" charset="-122"/>
              </a:rPr>
              <a:t>see</a:t>
            </a:r>
            <a:r>
              <a:rPr lang="nl-NL" b="1" dirty="0">
                <a:solidFill>
                  <a:srgbClr val="0033CC"/>
                </a:solidFill>
                <a:latin typeface="DengXian" panose="02010600030101010101" pitchFamily="2" charset="-122"/>
                <a:ea typeface="DengXian" panose="02010600030101010101" pitchFamily="2" charset="-122"/>
              </a:rPr>
              <a:t> </a:t>
            </a:r>
            <a:r>
              <a:rPr lang="nl-NL" b="1" dirty="0" err="1">
                <a:solidFill>
                  <a:srgbClr val="0033CC"/>
                </a:solidFill>
                <a:latin typeface="DengXian" panose="02010600030101010101" pitchFamily="2" charset="-122"/>
                <a:ea typeface="DengXian" panose="02010600030101010101" pitchFamily="2" charset="-122"/>
              </a:rPr>
              <a:t>our</a:t>
            </a:r>
            <a:r>
              <a:rPr lang="nl-NL" b="1" dirty="0">
                <a:solidFill>
                  <a:srgbClr val="0033CC"/>
                </a:solidFill>
                <a:latin typeface="DengXian" panose="02010600030101010101" pitchFamily="2" charset="-122"/>
                <a:ea typeface="DengXian" panose="02010600030101010101" pitchFamily="2" charset="-122"/>
              </a:rPr>
              <a:t> video’s.</a:t>
            </a:r>
          </a:p>
        </p:txBody>
      </p:sp>
      <p:pic>
        <p:nvPicPr>
          <p:cNvPr id="4" name="Picture 2">
            <a:extLst>
              <a:ext uri="{FF2B5EF4-FFF2-40B4-BE49-F238E27FC236}">
                <a16:creationId xmlns:a16="http://schemas.microsoft.com/office/drawing/2014/main" id="{D5BF2AD8-E50F-8A9B-DC2F-1A5A8DD329A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062888" y="6082047"/>
            <a:ext cx="1966816" cy="775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fbeelding 5" descr="Afbeelding met origami&#10;&#10;Beschrijving automatisch gegenereerd met gemiddelde betrouwbaarheid">
            <a:extLst>
              <a:ext uri="{FF2B5EF4-FFF2-40B4-BE49-F238E27FC236}">
                <a16:creationId xmlns:a16="http://schemas.microsoft.com/office/drawing/2014/main" id="{1C85B94A-44B6-9A78-0570-2F0BBE4F646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49555" y="6082047"/>
            <a:ext cx="901052" cy="775953"/>
          </a:xfrm>
          <a:prstGeom prst="rect">
            <a:avLst/>
          </a:prstGeom>
        </p:spPr>
      </p:pic>
      <p:pic>
        <p:nvPicPr>
          <p:cNvPr id="11" name="Picture 10">
            <a:extLst>
              <a:ext uri="{FF2B5EF4-FFF2-40B4-BE49-F238E27FC236}">
                <a16:creationId xmlns:a16="http://schemas.microsoft.com/office/drawing/2014/main" id="{D5C0282B-F110-3EF7-058F-0D9106C154DD}"/>
              </a:ext>
            </a:extLst>
          </p:cNvPr>
          <p:cNvPicPr>
            <a:picLocks noChangeAspect="1"/>
          </p:cNvPicPr>
          <p:nvPr/>
        </p:nvPicPr>
        <p:blipFill>
          <a:blip r:embed="rId12"/>
          <a:stretch>
            <a:fillRect/>
          </a:stretch>
        </p:blipFill>
        <p:spPr>
          <a:xfrm>
            <a:off x="96674" y="0"/>
            <a:ext cx="924797" cy="596554"/>
          </a:xfrm>
          <a:prstGeom prst="rect">
            <a:avLst/>
          </a:prstGeom>
        </p:spPr>
      </p:pic>
      <p:pic>
        <p:nvPicPr>
          <p:cNvPr id="14" name="Graphic 13" descr="Arrow Slight curve">
            <a:extLst>
              <a:ext uri="{FF2B5EF4-FFF2-40B4-BE49-F238E27FC236}">
                <a16:creationId xmlns:a16="http://schemas.microsoft.com/office/drawing/2014/main" id="{175917B8-09A1-3295-717C-61B6D74F46C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8911" y="3659832"/>
            <a:ext cx="914400" cy="914400"/>
          </a:xfrm>
          <a:prstGeom prst="rect">
            <a:avLst/>
          </a:prstGeom>
        </p:spPr>
      </p:pic>
      <p:pic>
        <p:nvPicPr>
          <p:cNvPr id="20" name="Picture 19">
            <a:extLst>
              <a:ext uri="{FF2B5EF4-FFF2-40B4-BE49-F238E27FC236}">
                <a16:creationId xmlns:a16="http://schemas.microsoft.com/office/drawing/2014/main" id="{1E4C2023-0743-F40D-6D82-B98101D082F6}"/>
              </a:ext>
            </a:extLst>
          </p:cNvPr>
          <p:cNvPicPr>
            <a:picLocks noChangeAspect="1"/>
          </p:cNvPicPr>
          <p:nvPr/>
        </p:nvPicPr>
        <p:blipFill>
          <a:blip r:embed="rId15" cstate="print">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flipH="1">
            <a:off x="2316154" y="5050516"/>
            <a:ext cx="1041093" cy="746117"/>
          </a:xfrm>
          <a:prstGeom prst="rect">
            <a:avLst/>
          </a:prstGeom>
        </p:spPr>
      </p:pic>
      <p:pic>
        <p:nvPicPr>
          <p:cNvPr id="21" name="aangepast Media1">
            <a:hlinkClick r:id="" action="ppaction://media"/>
            <a:extLst>
              <a:ext uri="{FF2B5EF4-FFF2-40B4-BE49-F238E27FC236}">
                <a16:creationId xmlns:a16="http://schemas.microsoft.com/office/drawing/2014/main" id="{3FF66E9C-7CBA-6406-6B24-963C0362A276}"/>
              </a:ext>
            </a:extLst>
          </p:cNvPr>
          <p:cNvPicPr>
            <a:picLocks noChangeAspect="1"/>
          </p:cNvPicPr>
          <p:nvPr>
            <a:videoFile r:link="rId4"/>
            <p:extLst>
              <p:ext uri="{DAA4B4D4-6D71-4841-9C94-3DE7FCFB9230}">
                <p14:media xmlns:p14="http://schemas.microsoft.com/office/powerpoint/2010/main" r:embed="rId3"/>
              </p:ext>
            </p:extLst>
          </p:nvPr>
        </p:nvPicPr>
        <p:blipFill>
          <a:blip r:embed="rId17"/>
          <a:stretch>
            <a:fillRect/>
          </a:stretch>
        </p:blipFill>
        <p:spPr>
          <a:xfrm>
            <a:off x="722164" y="658378"/>
            <a:ext cx="3835731" cy="2727782"/>
          </a:xfrm>
          <a:prstGeom prst="rect">
            <a:avLst/>
          </a:prstGeom>
        </p:spPr>
      </p:pic>
      <p:pic>
        <p:nvPicPr>
          <p:cNvPr id="22" name="Media2 (1)">
            <a:hlinkClick r:id="" action="ppaction://media"/>
            <a:extLst>
              <a:ext uri="{FF2B5EF4-FFF2-40B4-BE49-F238E27FC236}">
                <a16:creationId xmlns:a16="http://schemas.microsoft.com/office/drawing/2014/main" id="{48E550FF-4922-D591-C99B-F51AADA3DC56}"/>
              </a:ext>
            </a:extLst>
          </p:cNvPr>
          <p:cNvPicPr>
            <a:picLocks noChangeAspect="1"/>
          </p:cNvPicPr>
          <p:nvPr>
            <a:videoFile r:link="rId6"/>
            <p:extLst>
              <p:ext uri="{DAA4B4D4-6D71-4841-9C94-3DE7FCFB9230}">
                <p14:media xmlns:p14="http://schemas.microsoft.com/office/powerpoint/2010/main" r:embed="rId5"/>
              </p:ext>
            </p:extLst>
          </p:nvPr>
        </p:nvPicPr>
        <p:blipFill>
          <a:blip r:embed="rId18"/>
          <a:stretch>
            <a:fillRect/>
          </a:stretch>
        </p:blipFill>
        <p:spPr>
          <a:xfrm>
            <a:off x="5096497" y="658378"/>
            <a:ext cx="3900265" cy="2770622"/>
          </a:xfrm>
          <a:prstGeom prst="rect">
            <a:avLst/>
          </a:prstGeom>
        </p:spPr>
      </p:pic>
    </p:spTree>
    <p:extLst>
      <p:ext uri="{BB962C8B-B14F-4D97-AF65-F5344CB8AC3E}">
        <p14:creationId xmlns:p14="http://schemas.microsoft.com/office/powerpoint/2010/main" val="3834034382"/>
      </p:ext>
    </p:extLst>
  </p:cSld>
  <p:clrMapOvr>
    <a:masterClrMapping/>
  </p:clrMapOvr>
  <mc:AlternateContent xmlns:mc="http://schemas.openxmlformats.org/markup-compatibility/2006" xmlns:p14="http://schemas.microsoft.com/office/powerpoint/2010/main">
    <mc:Choice Requires="p14">
      <p:transition spd="slow" p14:dur="5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9470" fill="hold"/>
                                        <p:tgtEl>
                                          <p:spTgt spid="10"/>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4421" fill="hold"/>
                                        <p:tgtEl>
                                          <p:spTgt spid="21"/>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3803"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10"/>
                </p:tgtEl>
              </p:cMediaNode>
            </p:video>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0"/>
                                        </p:tgtEl>
                                      </p:cBhvr>
                                    </p:cmd>
                                  </p:childTnLst>
                                </p:cTn>
                              </p:par>
                            </p:childTnLst>
                          </p:cTn>
                        </p:par>
                      </p:childTnLst>
                    </p:cTn>
                  </p:par>
                </p:childTnLst>
              </p:cTn>
              <p:nextCondLst>
                <p:cond evt="onClick" delay="0">
                  <p:tgtEl>
                    <p:spTgt spid="10"/>
                  </p:tgtEl>
                </p:cond>
              </p:nextCondLst>
            </p:seq>
            <p:video>
              <p:cMediaNode vol="80000">
                <p:cTn id="25" fill="hold" display="0">
                  <p:stCondLst>
                    <p:cond delay="indefinite"/>
                  </p:stCondLst>
                </p:cTn>
                <p:tgtEl>
                  <p:spTgt spid="21"/>
                </p:tgtEl>
              </p:cMediaNode>
            </p:video>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21"/>
                                        </p:tgtEl>
                                      </p:cBhvr>
                                    </p:cmd>
                                  </p:childTnLst>
                                </p:cTn>
                              </p:par>
                            </p:childTnLst>
                          </p:cTn>
                        </p:par>
                      </p:childTnLst>
                    </p:cTn>
                  </p:par>
                </p:childTnLst>
              </p:cTn>
              <p:nextCondLst>
                <p:cond evt="onClick" delay="0">
                  <p:tgtEl>
                    <p:spTgt spid="21"/>
                  </p:tgtEl>
                </p:cond>
              </p:nextCondLst>
            </p:seq>
            <p:video>
              <p:cMediaNode vol="80000">
                <p:cTn id="31" fill="hold" display="0">
                  <p:stCondLst>
                    <p:cond delay="indefinite"/>
                  </p:stCondLst>
                </p:cTn>
                <p:tgtEl>
                  <p:spTgt spid="22"/>
                </p:tgtEl>
              </p:cMediaNode>
            </p:video>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22"/>
                                        </p:tgtEl>
                                      </p:cBhvr>
                                    </p:cmd>
                                  </p:childTnLst>
                                </p:cTn>
                              </p:par>
                            </p:childTnLst>
                          </p:cTn>
                        </p:par>
                      </p:childTnLst>
                    </p:cTn>
                  </p:par>
                </p:childTnLst>
              </p:cTn>
              <p:nextCondLst>
                <p:cond evt="onClick" delay="0">
                  <p:tgtEl>
                    <p:spTgt spid="22"/>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5" name="Group 2054">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056" name="Straight Connector 2055">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57" name="Straight Connector 2056">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058"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059"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060" name="Isosceles Triangle 2059">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061"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062"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063"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064" name="Isosceles Triangle 2063">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065" name="Isosceles Triangle 2064">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gr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655" t="1181" r="17433"/>
          <a:stretch/>
        </p:blipFill>
        <p:spPr bwMode="auto">
          <a:xfrm>
            <a:off x="5417544" y="1654414"/>
            <a:ext cx="6020799" cy="5212053"/>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本框 4">
            <a:extLst>
              <a:ext uri="{FF2B5EF4-FFF2-40B4-BE49-F238E27FC236}">
                <a16:creationId xmlns:a16="http://schemas.microsoft.com/office/drawing/2014/main" id="{B7181289-76B7-120C-AD12-BE130C80AF13}"/>
              </a:ext>
            </a:extLst>
          </p:cNvPr>
          <p:cNvSpPr txBox="1"/>
          <p:nvPr/>
        </p:nvSpPr>
        <p:spPr>
          <a:xfrm>
            <a:off x="72331" y="3591268"/>
            <a:ext cx="6597813" cy="1632665"/>
          </a:xfrm>
          <a:prstGeom prst="rect">
            <a:avLst/>
          </a:prstGeom>
        </p:spPr>
        <p:txBody>
          <a:bodyPr vert="horz" lIns="91440" tIns="45720" rIns="91440" bIns="45720" rtlCol="0" anchor="b">
            <a:normAutofit fontScale="92500"/>
          </a:bodyPr>
          <a:lstStyle/>
          <a:p>
            <a:pPr defTabSz="457200">
              <a:lnSpc>
                <a:spcPct val="90000"/>
              </a:lnSpc>
              <a:spcBef>
                <a:spcPct val="0"/>
              </a:spcBef>
              <a:spcAft>
                <a:spcPts val="600"/>
              </a:spcAft>
            </a:pPr>
            <a:r>
              <a:rPr lang="en-US" altLang="zh-CN" sz="4400" b="1" dirty="0">
                <a:solidFill>
                  <a:schemeClr val="accent1"/>
                </a:solidFill>
                <a:effectLst>
                  <a:outerShdw blurRad="38100" dist="38100" dir="2700000" algn="tl">
                    <a:srgbClr val="000000">
                      <a:alpha val="43137"/>
                    </a:srgbClr>
                  </a:outerShdw>
                </a:effectLst>
                <a:latin typeface="+mj-lt"/>
                <a:ea typeface="+mj-ea"/>
                <a:cs typeface="+mj-cs"/>
              </a:rPr>
              <a:t> </a:t>
            </a:r>
            <a:r>
              <a:rPr lang="en-US" altLang="zh-CN" sz="3600" b="1" dirty="0">
                <a:solidFill>
                  <a:schemeClr val="accent1"/>
                </a:solidFill>
                <a:effectLst>
                  <a:outerShdw blurRad="38100" dist="38100" dir="2700000" algn="tl">
                    <a:srgbClr val="000000">
                      <a:alpha val="43137"/>
                    </a:srgbClr>
                  </a:outerShdw>
                </a:effectLst>
                <a:latin typeface="+mj-lt"/>
                <a:ea typeface="+mj-ea"/>
                <a:cs typeface="+mj-cs"/>
              </a:rPr>
              <a:t>SIX ADVANTAGES of</a:t>
            </a:r>
          </a:p>
          <a:p>
            <a:r>
              <a:rPr lang="en-US" altLang="zh-CN" sz="3600" b="1" dirty="0">
                <a:solidFill>
                  <a:schemeClr val="accent1"/>
                </a:solidFill>
                <a:effectLst>
                  <a:outerShdw blurRad="38100" dist="38100" dir="2700000" algn="tl">
                    <a:srgbClr val="000000">
                      <a:alpha val="43137"/>
                    </a:srgbClr>
                  </a:outerShdw>
                </a:effectLst>
                <a:latin typeface="+mj-lt"/>
                <a:ea typeface="+mj-ea"/>
                <a:cs typeface="+mj-cs"/>
              </a:rPr>
              <a:t> PRESS ROLLED</a:t>
            </a:r>
            <a:r>
              <a:rPr lang="en-US" sz="3600" dirty="0"/>
              <a:t>®</a:t>
            </a:r>
            <a:r>
              <a:rPr lang="en-US" altLang="zh-CN" sz="3600" b="1" dirty="0">
                <a:solidFill>
                  <a:schemeClr val="accent1"/>
                </a:solidFill>
                <a:effectLst>
                  <a:outerShdw blurRad="38100" dist="38100" dir="2700000" algn="tl">
                    <a:srgbClr val="000000">
                      <a:alpha val="43137"/>
                    </a:srgbClr>
                  </a:outerShdw>
                </a:effectLst>
                <a:latin typeface="+mj-lt"/>
                <a:ea typeface="+mj-ea"/>
                <a:cs typeface="+mj-cs"/>
              </a:rPr>
              <a:t> Barrel NIPPLE </a:t>
            </a:r>
            <a:r>
              <a:rPr lang="en-US" altLang="zh-CN" sz="3600" dirty="0">
                <a:solidFill>
                  <a:schemeClr val="accent1"/>
                </a:solidFill>
                <a:effectLst>
                  <a:outerShdw blurRad="38100" dist="38100" dir="2700000" algn="tl">
                    <a:srgbClr val="000000">
                      <a:alpha val="43137"/>
                    </a:srgbClr>
                  </a:outerShdw>
                </a:effectLst>
                <a:latin typeface="+mj-lt"/>
                <a:ea typeface="+mj-ea"/>
                <a:cs typeface="+mj-cs"/>
              </a:rPr>
              <a:t>    </a:t>
            </a:r>
          </a:p>
        </p:txBody>
      </p:sp>
      <p:cxnSp>
        <p:nvCxnSpPr>
          <p:cNvPr id="2067" name="Straight Connector 2066">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69" name="Straight Connector 2068">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071"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073"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075"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3" name="灯片编号占位符 2">
            <a:extLst>
              <a:ext uri="{FF2B5EF4-FFF2-40B4-BE49-F238E27FC236}">
                <a16:creationId xmlns:a16="http://schemas.microsoft.com/office/drawing/2014/main" id="{A6E29E93-96A5-1195-790B-3DD24A42B06A}"/>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a:spcAft>
                <a:spcPts val="600"/>
              </a:spcAft>
            </a:pPr>
            <a:fld id="{8DB056C4-7501-4973-B00A-90670A6E6A59}" type="slidenum">
              <a:rPr lang="en-US" altLang="zh-CN">
                <a:solidFill>
                  <a:srgbClr val="FFFFFF"/>
                </a:solidFill>
              </a:rPr>
              <a:pPr>
                <a:spcAft>
                  <a:spcPts val="600"/>
                </a:spcAft>
              </a:pPr>
              <a:t>5</a:t>
            </a:fld>
            <a:endParaRPr lang="en-US" altLang="zh-CN">
              <a:solidFill>
                <a:srgbClr val="FFFFFF"/>
              </a:solidFill>
            </a:endParaRPr>
          </a:p>
        </p:txBody>
      </p:sp>
      <p:sp>
        <p:nvSpPr>
          <p:cNvPr id="2077"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079"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081"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sp>
        <p:nvSpPr>
          <p:cNvPr id="2083"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l-NL"/>
          </a:p>
        </p:txBody>
      </p:sp>
      <p:pic>
        <p:nvPicPr>
          <p:cNvPr id="7" name="图片 6" descr="图片包含 文本&#10;&#10;描述已自动生成">
            <a:extLst>
              <a:ext uri="{FF2B5EF4-FFF2-40B4-BE49-F238E27FC236}">
                <a16:creationId xmlns:a16="http://schemas.microsoft.com/office/drawing/2014/main" id="{269A0C8C-57A5-B8CA-77A7-F98AEF2C8A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7138" y="-8467"/>
            <a:ext cx="3734898" cy="1970564"/>
          </a:xfrm>
          <a:prstGeom prst="rect">
            <a:avLst/>
          </a:prstGeom>
        </p:spPr>
      </p:pic>
      <p:pic>
        <p:nvPicPr>
          <p:cNvPr id="4" name="Afbeelding 3" descr="Afbeelding met origami&#10;&#10;Beschrijving automatisch gegenereerd met gemiddelde betrouwbaarheid">
            <a:extLst>
              <a:ext uri="{FF2B5EF4-FFF2-40B4-BE49-F238E27FC236}">
                <a16:creationId xmlns:a16="http://schemas.microsoft.com/office/drawing/2014/main" id="{B665020A-E298-D3FB-70A3-38BF4A9F99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177" y="5553365"/>
            <a:ext cx="1333922" cy="952118"/>
          </a:xfrm>
          <a:prstGeom prst="rect">
            <a:avLst/>
          </a:prstGeom>
        </p:spPr>
      </p:pic>
      <p:pic>
        <p:nvPicPr>
          <p:cNvPr id="6" name="Picture 5">
            <a:extLst>
              <a:ext uri="{FF2B5EF4-FFF2-40B4-BE49-F238E27FC236}">
                <a16:creationId xmlns:a16="http://schemas.microsoft.com/office/drawing/2014/main" id="{7759151A-19E2-BA27-1413-5A76E6A66D7A}"/>
              </a:ext>
            </a:extLst>
          </p:cNvPr>
          <p:cNvPicPr>
            <a:picLocks noChangeAspect="1"/>
          </p:cNvPicPr>
          <p:nvPr/>
        </p:nvPicPr>
        <p:blipFill>
          <a:blip r:embed="rId6"/>
          <a:stretch>
            <a:fillRect/>
          </a:stretch>
        </p:blipFill>
        <p:spPr>
          <a:xfrm>
            <a:off x="151928" y="3519"/>
            <a:ext cx="975445" cy="695004"/>
          </a:xfrm>
          <a:prstGeom prst="rect">
            <a:avLst/>
          </a:prstGeom>
        </p:spPr>
      </p:pic>
      <p:pic>
        <p:nvPicPr>
          <p:cNvPr id="9" name="Picture 8">
            <a:extLst>
              <a:ext uri="{FF2B5EF4-FFF2-40B4-BE49-F238E27FC236}">
                <a16:creationId xmlns:a16="http://schemas.microsoft.com/office/drawing/2014/main" id="{B7892ACE-2BDA-9A0A-FFF8-D3B87E8E29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12036" y="-13363"/>
            <a:ext cx="3734898" cy="1970563"/>
          </a:xfrm>
          <a:prstGeom prst="rect">
            <a:avLst/>
          </a:prstGeom>
        </p:spPr>
      </p:pic>
    </p:spTree>
    <p:extLst>
      <p:ext uri="{BB962C8B-B14F-4D97-AF65-F5344CB8AC3E}">
        <p14:creationId xmlns:p14="http://schemas.microsoft.com/office/powerpoint/2010/main" val="3165312101"/>
      </p:ext>
    </p:extLst>
  </p:cSld>
  <p:clrMapOvr>
    <a:masterClrMapping/>
  </p:clrMapOvr>
  <mc:AlternateContent xmlns:mc="http://schemas.openxmlformats.org/markup-compatibility/2006" xmlns:p14="http://schemas.microsoft.com/office/powerpoint/2010/main">
    <mc:Choice Requires="p14">
      <p:transition spd="slow" p14:dur="3000" advTm="20000"/>
    </mc:Choice>
    <mc:Fallback xmlns="">
      <p:transition spd="slow" advTm="2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7CC4093F-5BC8-AAA3-6DB1-38994146FC31}"/>
              </a:ext>
            </a:extLst>
          </p:cNvPr>
          <p:cNvSpPr txBox="1"/>
          <p:nvPr/>
        </p:nvSpPr>
        <p:spPr>
          <a:xfrm>
            <a:off x="1146959" y="-56490"/>
            <a:ext cx="5120561" cy="1325563"/>
          </a:xfrm>
          <a:prstGeom prst="rect">
            <a:avLst/>
          </a:prstGeom>
        </p:spPr>
        <p:txBody>
          <a:bodyPr vert="horz" lIns="91440" tIns="45720" rIns="91440" bIns="45720" rtlCol="0" anchor="ctr">
            <a:normAutofit fontScale="92500"/>
          </a:bodyPr>
          <a:lstStyle/>
          <a:p>
            <a:pPr>
              <a:lnSpc>
                <a:spcPct val="90000"/>
              </a:lnSpc>
              <a:spcBef>
                <a:spcPct val="0"/>
              </a:spcBef>
              <a:spcAft>
                <a:spcPts val="600"/>
              </a:spcAft>
            </a:pPr>
            <a:r>
              <a:rPr lang="en-US" altLang="zh-CN" sz="4000" b="1" dirty="0">
                <a:solidFill>
                  <a:schemeClr val="accent1">
                    <a:lumMod val="50000"/>
                  </a:schemeClr>
                </a:solidFill>
                <a:effectLst>
                  <a:outerShdw blurRad="38100" dist="38100" dir="2700000" algn="tl">
                    <a:srgbClr val="000000">
                      <a:alpha val="43137"/>
                    </a:srgbClr>
                  </a:outerShdw>
                </a:effectLst>
                <a:latin typeface="+mj-lt"/>
                <a:ea typeface="+mj-ea"/>
                <a:cs typeface="+mj-cs"/>
              </a:rPr>
              <a:t>1st Increased Resistance to Leakage</a:t>
            </a:r>
          </a:p>
        </p:txBody>
      </p:sp>
      <p:sp>
        <p:nvSpPr>
          <p:cNvPr id="5" name="文本框 4">
            <a:extLst>
              <a:ext uri="{FF2B5EF4-FFF2-40B4-BE49-F238E27FC236}">
                <a16:creationId xmlns:a16="http://schemas.microsoft.com/office/drawing/2014/main" id="{4CA9FE21-0910-3434-655C-651598597C54}"/>
              </a:ext>
            </a:extLst>
          </p:cNvPr>
          <p:cNvSpPr txBox="1"/>
          <p:nvPr/>
        </p:nvSpPr>
        <p:spPr>
          <a:xfrm>
            <a:off x="56246" y="1440230"/>
            <a:ext cx="5275562" cy="5417770"/>
          </a:xfrm>
          <a:prstGeom prst="rect">
            <a:avLst/>
          </a:prstGeom>
        </p:spPr>
        <p:txBody>
          <a:bodyPr vert="horz" lIns="91440" tIns="45720" rIns="91440" bIns="45720" rtlCol="0">
            <a:normAutofit fontScale="92500" lnSpcReduction="10000"/>
          </a:bodyPr>
          <a:lstStyle/>
          <a:p>
            <a:pPr>
              <a:lnSpc>
                <a:spcPct val="90000"/>
              </a:lnSpc>
              <a:spcAft>
                <a:spcPts val="600"/>
              </a:spcAft>
            </a:pPr>
            <a:r>
              <a:rPr lang="en-US" altLang="zh-CN" sz="1700" dirty="0">
                <a:effectLst/>
              </a:rPr>
              <a:t> 	</a:t>
            </a:r>
            <a:endParaRPr lang="en-US" altLang="zh-CN" sz="1700" dirty="0">
              <a:solidFill>
                <a:srgbClr val="0033CC"/>
              </a:solidFill>
              <a:effectLst/>
            </a:endParaRPr>
          </a:p>
          <a:p>
            <a:pPr marL="1085850" indent="-342900">
              <a:lnSpc>
                <a:spcPct val="90000"/>
              </a:lnSpc>
              <a:spcAft>
                <a:spcPts val="600"/>
              </a:spcAft>
              <a:buFont typeface="Wingdings" panose="05000000000000000000" pitchFamily="2" charset="2"/>
              <a:buChar char="Ø"/>
            </a:pPr>
            <a:r>
              <a:rPr lang="en-US" altLang="zh-CN" sz="1900" b="1" dirty="0">
                <a:solidFill>
                  <a:srgbClr val="0033CC"/>
                </a:solidFill>
                <a:effectLst/>
                <a:latin typeface="DengXian" panose="02010600030101010101" pitchFamily="2" charset="-122"/>
                <a:ea typeface="DengXian" panose="02010600030101010101" pitchFamily="2" charset="-122"/>
              </a:rPr>
              <a:t>Much better surface roughness on thread and 100% perfect thread tooth profile at full length of the thread greatly improve the matching between male and female threads, which reduces leaking possibilities with lathe cut nipples.</a:t>
            </a:r>
          </a:p>
          <a:p>
            <a:pPr marL="1013460" indent="-285750">
              <a:lnSpc>
                <a:spcPct val="90000"/>
              </a:lnSpc>
              <a:spcAft>
                <a:spcPts val="600"/>
              </a:spcAft>
              <a:buFont typeface="Wingdings" panose="05000000000000000000" pitchFamily="2" charset="2"/>
              <a:buChar char="u"/>
            </a:pPr>
            <a:endParaRPr lang="en-US" altLang="zh-CN" sz="1900" b="1" dirty="0">
              <a:solidFill>
                <a:srgbClr val="0033CC"/>
              </a:solidFill>
              <a:effectLst/>
              <a:latin typeface="DengXian" panose="02010600030101010101" pitchFamily="2" charset="-122"/>
              <a:ea typeface="DengXian" panose="02010600030101010101" pitchFamily="2" charset="-122"/>
            </a:endParaRPr>
          </a:p>
          <a:p>
            <a:pPr marL="1070610" indent="-342900">
              <a:lnSpc>
                <a:spcPct val="90000"/>
              </a:lnSpc>
              <a:spcAft>
                <a:spcPts val="600"/>
              </a:spcAft>
              <a:buFont typeface="Wingdings" panose="05000000000000000000" pitchFamily="2" charset="2"/>
              <a:buChar char="Ø"/>
            </a:pPr>
            <a:r>
              <a:rPr lang="en-US" altLang="zh-CN" sz="1900" b="1" dirty="0">
                <a:solidFill>
                  <a:srgbClr val="0033CC"/>
                </a:solidFill>
                <a:effectLst/>
                <a:latin typeface="DengXian" panose="02010600030101010101" pitchFamily="2" charset="-122"/>
                <a:ea typeface="DengXian" panose="02010600030101010101" pitchFamily="2" charset="-122"/>
              </a:rPr>
              <a:t>Zinc coatings remain intact plays “hard metal sealant” role enhancing mating of male and female threads, together with traditional “soft tape” sealant.</a:t>
            </a:r>
          </a:p>
          <a:p>
            <a:pPr marL="1013460" indent="-285750">
              <a:lnSpc>
                <a:spcPct val="90000"/>
              </a:lnSpc>
              <a:spcAft>
                <a:spcPts val="600"/>
              </a:spcAft>
              <a:buFont typeface="Wingdings" panose="05000000000000000000" pitchFamily="2" charset="2"/>
              <a:buChar char="u"/>
            </a:pPr>
            <a:endParaRPr lang="en-US" altLang="zh-CN" sz="1900" b="1" dirty="0">
              <a:solidFill>
                <a:srgbClr val="0033CC"/>
              </a:solidFill>
              <a:effectLst/>
              <a:latin typeface="DengXian" panose="02010600030101010101" pitchFamily="2" charset="-122"/>
              <a:ea typeface="DengXian" panose="02010600030101010101" pitchFamily="2" charset="-122"/>
            </a:endParaRPr>
          </a:p>
          <a:p>
            <a:pPr marL="1070610" lvl="8" indent="-342900">
              <a:lnSpc>
                <a:spcPct val="90000"/>
              </a:lnSpc>
              <a:spcAft>
                <a:spcPts val="600"/>
              </a:spcAft>
              <a:buFont typeface="Wingdings" panose="05000000000000000000" pitchFamily="2" charset="2"/>
              <a:buChar char="Ø"/>
            </a:pPr>
            <a:r>
              <a:rPr lang="en-US" altLang="zh-CN" sz="1900" b="1" dirty="0">
                <a:solidFill>
                  <a:srgbClr val="0033CC"/>
                </a:solidFill>
                <a:latin typeface="DengXian" panose="02010600030101010101" pitchFamily="2" charset="-122"/>
                <a:ea typeface="DengXian" panose="02010600030101010101" pitchFamily="2" charset="-122"/>
              </a:rPr>
              <a:t>No metal is removed, which enhances the mechanical properties and provides a stronger, more reliable, and safer pipe connection during vibration of the piping system.</a:t>
            </a:r>
          </a:p>
          <a:p>
            <a:pPr marL="499110" indent="-285750">
              <a:lnSpc>
                <a:spcPct val="90000"/>
              </a:lnSpc>
              <a:spcAft>
                <a:spcPts val="600"/>
              </a:spcAft>
              <a:buFont typeface="Wingdings" panose="05000000000000000000" pitchFamily="2" charset="2"/>
              <a:buChar char="u"/>
            </a:pPr>
            <a:endParaRPr lang="en-US" altLang="zh-CN" dirty="0">
              <a:effectLst/>
            </a:endParaRPr>
          </a:p>
        </p:txBody>
      </p:sp>
      <p:sp>
        <p:nvSpPr>
          <p:cNvPr id="3" name="灯片编号占位符 2">
            <a:extLst>
              <a:ext uri="{FF2B5EF4-FFF2-40B4-BE49-F238E27FC236}">
                <a16:creationId xmlns:a16="http://schemas.microsoft.com/office/drawing/2014/main" id="{C53DF7B2-3224-FCB2-770F-E9401D4469BB}"/>
              </a:ext>
            </a:extLst>
          </p:cNvPr>
          <p:cNvSpPr>
            <a:spLocks noGrp="1"/>
          </p:cNvSpPr>
          <p:nvPr>
            <p:ph type="sldNum" sz="quarter" idx="12"/>
          </p:nvPr>
        </p:nvSpPr>
        <p:spPr>
          <a:xfrm>
            <a:off x="8610600" y="6356349"/>
            <a:ext cx="2743200" cy="365125"/>
          </a:xfrm>
        </p:spPr>
        <p:txBody>
          <a:bodyPr vert="horz" lIns="91440" tIns="45720" rIns="91440" bIns="45720" rtlCol="0" anchor="ctr">
            <a:normAutofit/>
          </a:bodyPr>
          <a:lstStyle/>
          <a:p>
            <a:pPr>
              <a:spcAft>
                <a:spcPts val="600"/>
              </a:spcAft>
              <a:defRPr/>
            </a:pPr>
            <a:fld id="{8DB056C4-7501-4973-B00A-90670A6E6A59}" type="slidenum">
              <a:rPr lang="en-US" altLang="zh-CN" sz="1200">
                <a:solidFill>
                  <a:srgbClr val="FFFFFF"/>
                </a:solidFill>
              </a:rPr>
              <a:pPr>
                <a:spcAft>
                  <a:spcPts val="600"/>
                </a:spcAft>
                <a:defRPr/>
              </a:pPr>
              <a:t>6</a:t>
            </a:fld>
            <a:endParaRPr lang="en-US" altLang="zh-CN" sz="1200" dirty="0">
              <a:solidFill>
                <a:srgbClr val="FFFFFF"/>
              </a:solidFill>
            </a:endParaRPr>
          </a:p>
        </p:txBody>
      </p:sp>
      <p:pic>
        <p:nvPicPr>
          <p:cNvPr id="10" name="Picture 13" descr="C:\Users\lenovo\Desktop\卓佳照片\我的手机\新建文件夹 (2)\IMG_20141022_084612.jpg"/>
          <p:cNvPicPr>
            <a:picLocks noChangeAspect="1" noChangeArrowheads="1"/>
          </p:cNvPicPr>
          <p:nvPr/>
        </p:nvPicPr>
        <p:blipFill rotWithShape="1">
          <a:blip r:embed="rId3" cstate="print"/>
          <a:srcRect l="5672" r="6805"/>
          <a:stretch/>
        </p:blipFill>
        <p:spPr bwMode="auto">
          <a:xfrm>
            <a:off x="8414135" y="2204928"/>
            <a:ext cx="3562224" cy="3429000"/>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7" name="图片 6" descr="图片包含 室内, 金属器皿, 事情, 就坐&#10;&#10;已生成极高可信度的说明">
            <a:extLst>
              <a:ext uri="{FF2B5EF4-FFF2-40B4-BE49-F238E27FC236}">
                <a16:creationId xmlns:a16="http://schemas.microsoft.com/office/drawing/2014/main" id="{3BA19384-0C63-A8CD-9359-F3D9BB39DA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 b="3149"/>
          <a:stretch/>
        </p:blipFill>
        <p:spPr>
          <a:xfrm>
            <a:off x="6170008" y="225456"/>
            <a:ext cx="3484423" cy="297808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13" name="Picture 1" descr="D:\NIPPLES\1-公司与设备介绍含各类手册(以设备或产品型号分类)\CATALOGUE\样本材料\截面图.jpg">
            <a:extLst>
              <a:ext uri="{FF2B5EF4-FFF2-40B4-BE49-F238E27FC236}">
                <a16:creationId xmlns:a16="http://schemas.microsoft.com/office/drawing/2014/main" id="{E9D1E28A-2FCD-41C0-A6EB-EBE0726AA7DA}"/>
              </a:ext>
            </a:extLst>
          </p:cNvPr>
          <p:cNvPicPr>
            <a:picLocks noChangeAspect="1" noChangeArrowheads="1"/>
          </p:cNvPicPr>
          <p:nvPr/>
        </p:nvPicPr>
        <p:blipFill>
          <a:blip r:embed="rId5" cstate="email"/>
          <a:srcRect/>
          <a:stretch>
            <a:fillRect/>
          </a:stretch>
        </p:blipFill>
        <p:spPr bwMode="auto">
          <a:xfrm rot="5400000">
            <a:off x="5263825" y="3355852"/>
            <a:ext cx="3095234" cy="2905762"/>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14" name="文本框 13">
            <a:extLst>
              <a:ext uri="{FF2B5EF4-FFF2-40B4-BE49-F238E27FC236}">
                <a16:creationId xmlns:a16="http://schemas.microsoft.com/office/drawing/2014/main" id="{C8643FB5-C016-E8D6-5374-F932F6CB880F}"/>
              </a:ext>
            </a:extLst>
          </p:cNvPr>
          <p:cNvSpPr txBox="1"/>
          <p:nvPr/>
        </p:nvSpPr>
        <p:spPr>
          <a:xfrm>
            <a:off x="7512821" y="2580358"/>
            <a:ext cx="1051769" cy="358215"/>
          </a:xfrm>
          <a:prstGeom prst="rect">
            <a:avLst/>
          </a:prstGeom>
        </p:spPr>
        <p:txBody>
          <a:bodyPr vert="horz" lIns="91440" tIns="45720" rIns="91440" bIns="45720" rtlCol="0" anchor="ctr">
            <a:normAutofit fontScale="55000" lnSpcReduction="20000"/>
          </a:bodyPr>
          <a:lstStyle/>
          <a:p>
            <a:pPr algn="ctr">
              <a:lnSpc>
                <a:spcPct val="90000"/>
              </a:lnSpc>
              <a:spcBef>
                <a:spcPct val="0"/>
              </a:spcBef>
              <a:spcAft>
                <a:spcPts val="600"/>
              </a:spcAft>
            </a:pPr>
            <a:r>
              <a:rPr lang="en-US" altLang="zh-CN" sz="4000" b="1" dirty="0">
                <a:solidFill>
                  <a:schemeClr val="bg1"/>
                </a:solidFill>
                <a:effectLst>
                  <a:outerShdw blurRad="38100" dist="38100" dir="2700000" algn="tl">
                    <a:srgbClr val="000000">
                      <a:alpha val="43137"/>
                    </a:srgbClr>
                  </a:outerShdw>
                </a:effectLst>
                <a:latin typeface="+mj-lt"/>
                <a:ea typeface="+mj-ea"/>
                <a:cs typeface="+mj-cs"/>
              </a:rPr>
              <a:t>Rolled</a:t>
            </a:r>
          </a:p>
        </p:txBody>
      </p:sp>
      <p:sp>
        <p:nvSpPr>
          <p:cNvPr id="15" name="文本框 14">
            <a:extLst>
              <a:ext uri="{FF2B5EF4-FFF2-40B4-BE49-F238E27FC236}">
                <a16:creationId xmlns:a16="http://schemas.microsoft.com/office/drawing/2014/main" id="{437EFE29-E1F7-668E-E9E1-279EF7460609}"/>
              </a:ext>
            </a:extLst>
          </p:cNvPr>
          <p:cNvSpPr txBox="1"/>
          <p:nvPr/>
        </p:nvSpPr>
        <p:spPr>
          <a:xfrm>
            <a:off x="9982200" y="5130687"/>
            <a:ext cx="1051769" cy="47490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altLang="zh-CN" sz="2000" b="1" dirty="0">
                <a:solidFill>
                  <a:schemeClr val="bg1"/>
                </a:solidFill>
                <a:effectLst>
                  <a:outerShdw blurRad="38100" dist="38100" dir="2700000" algn="tl">
                    <a:srgbClr val="000000">
                      <a:alpha val="43137"/>
                    </a:srgbClr>
                  </a:outerShdw>
                </a:effectLst>
                <a:latin typeface="+mj-lt"/>
                <a:ea typeface="+mj-ea"/>
                <a:cs typeface="+mj-cs"/>
              </a:rPr>
              <a:t>Cut</a:t>
            </a:r>
          </a:p>
        </p:txBody>
      </p:sp>
      <p:pic>
        <p:nvPicPr>
          <p:cNvPr id="307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54432" y="5882809"/>
            <a:ext cx="2537568" cy="992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Afbeelding 7" descr="Afbeelding met origami&#10;&#10;Beschrijving automatisch gegenereerd met gemiddelde betrouwbaarheid">
            <a:extLst>
              <a:ext uri="{FF2B5EF4-FFF2-40B4-BE49-F238E27FC236}">
                <a16:creationId xmlns:a16="http://schemas.microsoft.com/office/drawing/2014/main" id="{41C08DFC-C05E-FAAB-0E77-47CE291E84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10600" y="5882808"/>
            <a:ext cx="1070195" cy="992123"/>
          </a:xfrm>
          <a:prstGeom prst="rect">
            <a:avLst/>
          </a:prstGeom>
        </p:spPr>
      </p:pic>
      <p:pic>
        <p:nvPicPr>
          <p:cNvPr id="2" name="Picture 1">
            <a:extLst>
              <a:ext uri="{FF2B5EF4-FFF2-40B4-BE49-F238E27FC236}">
                <a16:creationId xmlns:a16="http://schemas.microsoft.com/office/drawing/2014/main" id="{86FC7139-D02B-F0DC-ECB2-D3A74CE8CA37}"/>
              </a:ext>
            </a:extLst>
          </p:cNvPr>
          <p:cNvPicPr>
            <a:picLocks noChangeAspect="1"/>
          </p:cNvPicPr>
          <p:nvPr/>
        </p:nvPicPr>
        <p:blipFill>
          <a:blip r:embed="rId8"/>
          <a:stretch>
            <a:fillRect/>
          </a:stretch>
        </p:blipFill>
        <p:spPr>
          <a:xfrm>
            <a:off x="171514" y="100791"/>
            <a:ext cx="975445" cy="695004"/>
          </a:xfrm>
          <a:prstGeom prst="rect">
            <a:avLst/>
          </a:prstGeom>
        </p:spPr>
      </p:pic>
    </p:spTree>
    <p:extLst>
      <p:ext uri="{BB962C8B-B14F-4D97-AF65-F5344CB8AC3E}">
        <p14:creationId xmlns:p14="http://schemas.microsoft.com/office/powerpoint/2010/main" val="3378932629"/>
      </p:ext>
    </p:extLst>
  </p:cSld>
  <p:clrMapOvr>
    <a:masterClrMapping/>
  </p:clrMapOvr>
  <mc:AlternateContent xmlns:mc="http://schemas.openxmlformats.org/markup-compatibility/2006" xmlns:p14="http://schemas.microsoft.com/office/powerpoint/2010/main">
    <mc:Choice Requires="p14">
      <p:transition spd="slow" p14:dur="25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par>
                          <p:cTn id="15" fill="hold">
                            <p:stCondLst>
                              <p:cond delay="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0A33DC26-533B-DBDB-76D5-043ED6542267}"/>
              </a:ext>
            </a:extLst>
          </p:cNvPr>
          <p:cNvSpPr txBox="1"/>
          <p:nvPr/>
        </p:nvSpPr>
        <p:spPr>
          <a:xfrm>
            <a:off x="1070059" y="291534"/>
            <a:ext cx="6081146" cy="1522991"/>
          </a:xfrm>
          <a:prstGeom prst="rect">
            <a:avLst/>
          </a:prstGeom>
        </p:spPr>
        <p:txBody>
          <a:bodyPr vert="horz" lIns="91440" tIns="45720" rIns="91440" bIns="45720" rtlCol="0" anchor="b">
            <a:normAutofit fontScale="92500" lnSpcReduction="10000"/>
          </a:bodyPr>
          <a:lstStyle/>
          <a:p>
            <a:pPr>
              <a:lnSpc>
                <a:spcPct val="90000"/>
              </a:lnSpc>
              <a:spcBef>
                <a:spcPct val="0"/>
              </a:spcBef>
              <a:spcAft>
                <a:spcPts val="600"/>
              </a:spcAft>
            </a:pPr>
            <a:r>
              <a:rPr lang="en-US" altLang="zh-CN" sz="4000" b="1" dirty="0">
                <a:solidFill>
                  <a:srgbClr val="002060"/>
                </a:solidFill>
                <a:effectLst>
                  <a:outerShdw blurRad="38100" dist="38100" dir="2700000" algn="tl">
                    <a:srgbClr val="000000">
                      <a:alpha val="43137"/>
                    </a:srgbClr>
                  </a:outerShdw>
                </a:effectLst>
                <a:latin typeface="+mj-lt"/>
                <a:ea typeface="+mj-ea"/>
                <a:cs typeface="+mj-cs"/>
              </a:rPr>
              <a:t>2nd  Increased Rust Protection &amp; Increase Durability</a:t>
            </a:r>
          </a:p>
        </p:txBody>
      </p:sp>
      <p:sp>
        <p:nvSpPr>
          <p:cNvPr id="5" name="文本框 4">
            <a:extLst>
              <a:ext uri="{FF2B5EF4-FFF2-40B4-BE49-F238E27FC236}">
                <a16:creationId xmlns:a16="http://schemas.microsoft.com/office/drawing/2014/main" id="{4CA9FE21-0910-3434-655C-651598597C54}"/>
              </a:ext>
            </a:extLst>
          </p:cNvPr>
          <p:cNvSpPr txBox="1"/>
          <p:nvPr/>
        </p:nvSpPr>
        <p:spPr>
          <a:xfrm>
            <a:off x="24419" y="1850411"/>
            <a:ext cx="5575248" cy="4034899"/>
          </a:xfrm>
          <a:prstGeom prst="rect">
            <a:avLst/>
          </a:prstGeom>
        </p:spPr>
        <p:txBody>
          <a:bodyPr vert="horz" lIns="91440" tIns="45720" rIns="91440" bIns="45720" rtlCol="0">
            <a:normAutofit/>
          </a:bodyPr>
          <a:lstStyle/>
          <a:p>
            <a:pPr>
              <a:lnSpc>
                <a:spcPct val="90000"/>
              </a:lnSpc>
              <a:spcAft>
                <a:spcPts val="600"/>
              </a:spcAft>
            </a:pPr>
            <a:r>
              <a:rPr lang="en-US" altLang="zh-CN" sz="1900" dirty="0">
                <a:effectLst/>
              </a:rPr>
              <a:t>	</a:t>
            </a:r>
          </a:p>
          <a:p>
            <a:pPr marL="1085850" indent="-342900">
              <a:lnSpc>
                <a:spcPct val="90000"/>
              </a:lnSpc>
              <a:spcAft>
                <a:spcPts val="600"/>
              </a:spcAft>
              <a:buFont typeface="Wingdings" panose="05000000000000000000" pitchFamily="2" charset="2"/>
              <a:buChar char="Ø"/>
            </a:pPr>
            <a:r>
              <a:rPr lang="en-US" altLang="zh-CN" b="1" dirty="0">
                <a:solidFill>
                  <a:srgbClr val="0033CC"/>
                </a:solidFill>
                <a:latin typeface="DengXian" panose="02010600030101010101" pitchFamily="2" charset="-122"/>
                <a:ea typeface="DengXian" panose="02010600030101010101" pitchFamily="2" charset="-122"/>
              </a:rPr>
              <a:t>Original zinc coatings are not "cut away" as with lathe cut nipples.    </a:t>
            </a:r>
          </a:p>
          <a:p>
            <a:pPr marL="1028700" indent="-285750">
              <a:lnSpc>
                <a:spcPct val="90000"/>
              </a:lnSpc>
              <a:spcAft>
                <a:spcPts val="600"/>
              </a:spcAft>
              <a:buFont typeface="Wingdings" panose="05000000000000000000" pitchFamily="2" charset="2"/>
              <a:buChar char="n"/>
            </a:pPr>
            <a:endParaRPr lang="en-US" altLang="zh-CN" b="1" dirty="0">
              <a:solidFill>
                <a:srgbClr val="0033CC"/>
              </a:solidFill>
              <a:latin typeface="DengXian" panose="02010600030101010101" pitchFamily="2" charset="-122"/>
              <a:ea typeface="DengXian" panose="02010600030101010101" pitchFamily="2" charset="-122"/>
            </a:endParaRPr>
          </a:p>
          <a:p>
            <a:pPr marL="1085850" indent="-342900">
              <a:lnSpc>
                <a:spcPct val="90000"/>
              </a:lnSpc>
              <a:spcAft>
                <a:spcPts val="600"/>
              </a:spcAft>
              <a:buFont typeface="Wingdings" panose="05000000000000000000" pitchFamily="2" charset="2"/>
              <a:buChar char="Ø"/>
            </a:pPr>
            <a:r>
              <a:rPr lang="en-US" altLang="zh-CN" b="1" dirty="0">
                <a:solidFill>
                  <a:srgbClr val="0033CC"/>
                </a:solidFill>
                <a:latin typeface="DengXian" panose="02010600030101010101" pitchFamily="2" charset="-122"/>
                <a:ea typeface="DengXian" panose="02010600030101010101" pitchFamily="2" charset="-122"/>
              </a:rPr>
              <a:t>Press Rolled® (compressed-formed) thread increases the “thickness” &amp; the density of the thread tooth.</a:t>
            </a:r>
          </a:p>
          <a:p>
            <a:pPr marL="1028700" indent="-285750">
              <a:lnSpc>
                <a:spcPct val="90000"/>
              </a:lnSpc>
              <a:spcAft>
                <a:spcPts val="600"/>
              </a:spcAft>
              <a:buFont typeface="Wingdings" panose="05000000000000000000" pitchFamily="2" charset="2"/>
              <a:buChar char="n"/>
            </a:pPr>
            <a:endParaRPr lang="en-US" altLang="zh-CN" b="1" dirty="0">
              <a:solidFill>
                <a:srgbClr val="0033CC"/>
              </a:solidFill>
              <a:latin typeface="DengXian" panose="02010600030101010101" pitchFamily="2" charset="-122"/>
              <a:ea typeface="DengXian" panose="02010600030101010101" pitchFamily="2" charset="-122"/>
            </a:endParaRPr>
          </a:p>
          <a:p>
            <a:pPr marL="1085850" indent="-342900">
              <a:lnSpc>
                <a:spcPct val="90000"/>
              </a:lnSpc>
              <a:spcAft>
                <a:spcPts val="600"/>
              </a:spcAft>
              <a:buFont typeface="Wingdings" panose="05000000000000000000" pitchFamily="2" charset="2"/>
              <a:buChar char="Ø"/>
            </a:pPr>
            <a:r>
              <a:rPr lang="en-US" altLang="zh-CN" b="1" dirty="0">
                <a:solidFill>
                  <a:srgbClr val="0033CC"/>
                </a:solidFill>
                <a:latin typeface="DengXian" panose="02010600030101010101" pitchFamily="2" charset="-122"/>
                <a:ea typeface="DengXian" panose="02010600030101010101" pitchFamily="2" charset="-122"/>
              </a:rPr>
              <a:t>Original zinc coatings remain intact with higher density of our Press Rolled® Thread Nipples which increases, no doubt, its life, strength and durability.</a:t>
            </a:r>
          </a:p>
          <a:p>
            <a:pPr marL="1028700" indent="-285750">
              <a:lnSpc>
                <a:spcPct val="90000"/>
              </a:lnSpc>
              <a:spcAft>
                <a:spcPts val="600"/>
              </a:spcAft>
              <a:buFont typeface="Wingdings" panose="05000000000000000000" pitchFamily="2" charset="2"/>
              <a:buChar char="u"/>
            </a:pPr>
            <a:endParaRPr lang="en-US" altLang="zh-CN" dirty="0"/>
          </a:p>
        </p:txBody>
      </p:sp>
      <p:pic>
        <p:nvPicPr>
          <p:cNvPr id="7" name="图片 6" descr="银色的金属&#10;&#10;低可信度描述已自动生成">
            <a:extLst>
              <a:ext uri="{FF2B5EF4-FFF2-40B4-BE49-F238E27FC236}">
                <a16:creationId xmlns:a16="http://schemas.microsoft.com/office/drawing/2014/main" id="{40BE2957-AFC5-FC1E-E584-3726743B3BF3}"/>
              </a:ext>
            </a:extLst>
          </p:cNvPr>
          <p:cNvPicPr>
            <a:picLocks noChangeAspect="1"/>
          </p:cNvPicPr>
          <p:nvPr/>
        </p:nvPicPr>
        <p:blipFill rotWithShape="1">
          <a:blip r:embed="rId3">
            <a:extLst>
              <a:ext uri="{28A0092B-C50C-407E-A947-70E740481C1C}">
                <a14:useLocalDpi xmlns:a14="http://schemas.microsoft.com/office/drawing/2010/main" val="0"/>
              </a:ext>
            </a:extLst>
          </a:blip>
          <a:srcRect t="25154" r="1" b="42852"/>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8" name="图片 7" descr="图片包含 游戏机, 机械&#10;&#10;描述已自动生成">
            <a:extLst>
              <a:ext uri="{FF2B5EF4-FFF2-40B4-BE49-F238E27FC236}">
                <a16:creationId xmlns:a16="http://schemas.microsoft.com/office/drawing/2014/main" id="{3934756A-5253-8E8F-300F-B80B29A14AC3}"/>
              </a:ext>
            </a:extLst>
          </p:cNvPr>
          <p:cNvPicPr>
            <a:picLocks noChangeAspect="1"/>
          </p:cNvPicPr>
          <p:nvPr/>
        </p:nvPicPr>
        <p:blipFill rotWithShape="1">
          <a:blip r:embed="rId4">
            <a:extLst>
              <a:ext uri="{28A0092B-C50C-407E-A947-70E740481C1C}">
                <a14:useLocalDpi xmlns:a14="http://schemas.microsoft.com/office/drawing/2010/main" val="0"/>
              </a:ext>
            </a:extLst>
          </a:blip>
          <a:srcRect t="29882" r="2" b="22122"/>
          <a:stretch/>
        </p:blipFill>
        <p:spPr>
          <a:xfrm>
            <a:off x="5436194" y="2049192"/>
            <a:ext cx="3458367" cy="3364619"/>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sp>
        <p:nvSpPr>
          <p:cNvPr id="3" name="灯片编号占位符 2">
            <a:extLst>
              <a:ext uri="{FF2B5EF4-FFF2-40B4-BE49-F238E27FC236}">
                <a16:creationId xmlns:a16="http://schemas.microsoft.com/office/drawing/2014/main" id="{C53DF7B2-3224-FCB2-770F-E9401D4469BB}"/>
              </a:ext>
            </a:extLst>
          </p:cNvPr>
          <p:cNvSpPr>
            <a:spLocks noGrp="1"/>
          </p:cNvSpPr>
          <p:nvPr>
            <p:ph type="sldNum" sz="quarter" idx="12"/>
          </p:nvPr>
        </p:nvSpPr>
        <p:spPr>
          <a:xfrm>
            <a:off x="8603316" y="6356647"/>
            <a:ext cx="2743200" cy="365125"/>
          </a:xfrm>
        </p:spPr>
        <p:txBody>
          <a:bodyPr vert="horz" lIns="91440" tIns="45720" rIns="91440" bIns="45720" rtlCol="0" anchor="ctr">
            <a:normAutofit/>
          </a:bodyPr>
          <a:lstStyle/>
          <a:p>
            <a:fld id="{8DB056C4-7501-4973-B00A-90670A6E6A59}" type="slidenum">
              <a:rPr lang="en-US" altLang="zh-CN"/>
              <a:pPr/>
              <a:t>7</a:t>
            </a:fld>
            <a:endParaRPr lang="en-US" altLang="zh-CN"/>
          </a:p>
        </p:txBody>
      </p:sp>
      <p:sp>
        <p:nvSpPr>
          <p:cNvPr id="11" name="文本框 10">
            <a:extLst>
              <a:ext uri="{FF2B5EF4-FFF2-40B4-BE49-F238E27FC236}">
                <a16:creationId xmlns:a16="http://schemas.microsoft.com/office/drawing/2014/main" id="{8AD47066-059F-C716-8912-D5E7E32D2C46}"/>
              </a:ext>
            </a:extLst>
          </p:cNvPr>
          <p:cNvSpPr txBox="1"/>
          <p:nvPr/>
        </p:nvSpPr>
        <p:spPr>
          <a:xfrm>
            <a:off x="6560158" y="3867861"/>
            <a:ext cx="1051769" cy="358215"/>
          </a:xfrm>
          <a:prstGeom prst="rect">
            <a:avLst/>
          </a:prstGeom>
        </p:spPr>
        <p:txBody>
          <a:bodyPr vert="horz" lIns="91440" tIns="45720" rIns="91440" bIns="45720" rtlCol="0" anchor="ctr">
            <a:normAutofit fontScale="55000" lnSpcReduction="20000"/>
          </a:bodyPr>
          <a:lstStyle/>
          <a:p>
            <a:pPr algn="ctr">
              <a:lnSpc>
                <a:spcPct val="90000"/>
              </a:lnSpc>
              <a:spcBef>
                <a:spcPct val="0"/>
              </a:spcBef>
              <a:spcAft>
                <a:spcPts val="600"/>
              </a:spcAft>
            </a:pPr>
            <a:r>
              <a:rPr lang="en-US" altLang="zh-CN" sz="4000" b="1" dirty="0">
                <a:effectLst>
                  <a:outerShdw blurRad="38100" dist="38100" dir="2700000" algn="tl">
                    <a:srgbClr val="000000">
                      <a:alpha val="43137"/>
                    </a:srgbClr>
                  </a:outerShdw>
                </a:effectLst>
                <a:latin typeface="+mj-lt"/>
                <a:ea typeface="+mj-ea"/>
                <a:cs typeface="+mj-cs"/>
              </a:rPr>
              <a:t>Rolled</a:t>
            </a:r>
          </a:p>
        </p:txBody>
      </p:sp>
      <p:sp>
        <p:nvSpPr>
          <p:cNvPr id="12" name="文本框 11">
            <a:extLst>
              <a:ext uri="{FF2B5EF4-FFF2-40B4-BE49-F238E27FC236}">
                <a16:creationId xmlns:a16="http://schemas.microsoft.com/office/drawing/2014/main" id="{B4222E8C-E29B-E881-D935-DCEA967A10D0}"/>
              </a:ext>
            </a:extLst>
          </p:cNvPr>
          <p:cNvSpPr txBox="1"/>
          <p:nvPr/>
        </p:nvSpPr>
        <p:spPr>
          <a:xfrm>
            <a:off x="9762270" y="5234704"/>
            <a:ext cx="1051769" cy="358215"/>
          </a:xfrm>
          <a:prstGeom prst="rect">
            <a:avLst/>
          </a:prstGeom>
        </p:spPr>
        <p:txBody>
          <a:bodyPr vert="horz" lIns="91440" tIns="45720" rIns="91440" bIns="45720" rtlCol="0" anchor="ctr">
            <a:normAutofit fontScale="55000" lnSpcReduction="20000"/>
          </a:bodyPr>
          <a:lstStyle/>
          <a:p>
            <a:pPr algn="ctr">
              <a:lnSpc>
                <a:spcPct val="90000"/>
              </a:lnSpc>
              <a:spcBef>
                <a:spcPct val="0"/>
              </a:spcBef>
              <a:spcAft>
                <a:spcPts val="600"/>
              </a:spcAft>
            </a:pPr>
            <a:r>
              <a:rPr lang="en-US" altLang="zh-CN" sz="4000" b="1" dirty="0">
                <a:effectLst>
                  <a:outerShdw blurRad="38100" dist="38100" dir="2700000" algn="tl">
                    <a:srgbClr val="000000">
                      <a:alpha val="43137"/>
                    </a:srgbClr>
                  </a:outerShdw>
                </a:effectLst>
                <a:latin typeface="+mj-lt"/>
                <a:ea typeface="+mj-ea"/>
                <a:cs typeface="+mj-cs"/>
              </a:rPr>
              <a:t>Cut</a:t>
            </a:r>
          </a:p>
        </p:txBody>
      </p:sp>
      <p:pic>
        <p:nvPicPr>
          <p:cNvPr id="14" name="图片 13">
            <a:extLst>
              <a:ext uri="{FF2B5EF4-FFF2-40B4-BE49-F238E27FC236}">
                <a16:creationId xmlns:a16="http://schemas.microsoft.com/office/drawing/2014/main" id="{32B13852-CB41-B04D-2749-928AF6A1CDB4}"/>
              </a:ext>
            </a:extLst>
          </p:cNvPr>
          <p:cNvPicPr>
            <a:picLocks noChangeAspect="1"/>
          </p:cNvPicPr>
          <p:nvPr/>
        </p:nvPicPr>
        <p:blipFill rotWithShape="1">
          <a:blip r:embed="rId5">
            <a:extLst>
              <a:ext uri="{28A0092B-C50C-407E-A947-70E740481C1C}">
                <a14:useLocalDpi xmlns:a14="http://schemas.microsoft.com/office/drawing/2010/main" val="0"/>
              </a:ext>
            </a:extLst>
          </a:blip>
          <a:srcRect t="25936" r="412"/>
          <a:stretch/>
        </p:blipFill>
        <p:spPr>
          <a:xfrm>
            <a:off x="5084521" y="5346584"/>
            <a:ext cx="2204386" cy="1522991"/>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13" name="Picture 1" descr="I:\P1060870-2.JPG">
            <a:extLst>
              <a:ext uri="{FF2B5EF4-FFF2-40B4-BE49-F238E27FC236}">
                <a16:creationId xmlns:a16="http://schemas.microsoft.com/office/drawing/2014/main" id="{45AF010F-393F-549E-9A23-D28302B88013}"/>
              </a:ext>
            </a:extLst>
          </p:cNvPr>
          <p:cNvPicPr>
            <a:picLocks noChangeAspect="1" noChangeArrowheads="1"/>
          </p:cNvPicPr>
          <p:nvPr/>
        </p:nvPicPr>
        <p:blipFill rotWithShape="1">
          <a:blip r:embed="rId6" cstate="print"/>
          <a:srcRect l="1193" t="18294" r="13819"/>
          <a:stretch/>
        </p:blipFill>
        <p:spPr bwMode="auto">
          <a:xfrm>
            <a:off x="7573934" y="13644"/>
            <a:ext cx="4620359" cy="3331440"/>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
        <p:nvSpPr>
          <p:cNvPr id="15" name="文本框 14">
            <a:extLst>
              <a:ext uri="{FF2B5EF4-FFF2-40B4-BE49-F238E27FC236}">
                <a16:creationId xmlns:a16="http://schemas.microsoft.com/office/drawing/2014/main" id="{38700CAA-D295-99BB-A31C-7E2E0F6B99F2}"/>
              </a:ext>
            </a:extLst>
          </p:cNvPr>
          <p:cNvSpPr txBox="1"/>
          <p:nvPr/>
        </p:nvSpPr>
        <p:spPr>
          <a:xfrm>
            <a:off x="8299047" y="1117232"/>
            <a:ext cx="1191029" cy="400110"/>
          </a:xfrm>
          <a:prstGeom prst="rect">
            <a:avLst/>
          </a:prstGeom>
          <a:solidFill>
            <a:schemeClr val="bg1">
              <a:lumMod val="95000"/>
            </a:schemeClr>
          </a:solidFill>
        </p:spPr>
        <p:txBody>
          <a:bodyPr wrap="square">
            <a:spAutoFit/>
          </a:bodyPr>
          <a:lstStyle/>
          <a:p>
            <a:pPr algn="ctr"/>
            <a:r>
              <a:rPr lang="en-US" altLang="zh-CN" sz="2000" b="1" dirty="0">
                <a:solidFill>
                  <a:schemeClr val="bg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cs typeface="宋体" panose="02010600030101010101" pitchFamily="2" charset="-122"/>
              </a:rPr>
              <a:t>Rolled</a:t>
            </a:r>
          </a:p>
        </p:txBody>
      </p:sp>
      <p:sp>
        <p:nvSpPr>
          <p:cNvPr id="16" name="文本框 15">
            <a:extLst>
              <a:ext uri="{FF2B5EF4-FFF2-40B4-BE49-F238E27FC236}">
                <a16:creationId xmlns:a16="http://schemas.microsoft.com/office/drawing/2014/main" id="{D9850946-5EDB-88F3-AEDC-58D6639C3CEE}"/>
              </a:ext>
            </a:extLst>
          </p:cNvPr>
          <p:cNvSpPr txBox="1"/>
          <p:nvPr/>
        </p:nvSpPr>
        <p:spPr>
          <a:xfrm>
            <a:off x="10849600" y="1125095"/>
            <a:ext cx="1051769" cy="400110"/>
          </a:xfrm>
          <a:prstGeom prst="rect">
            <a:avLst/>
          </a:prstGeom>
          <a:solidFill>
            <a:schemeClr val="bg1">
              <a:lumMod val="95000"/>
            </a:schemeClr>
          </a:solidFill>
        </p:spPr>
        <p:txBody>
          <a:bodyPr wrap="square">
            <a:spAutoFit/>
          </a:bodyPr>
          <a:lstStyle/>
          <a:p>
            <a:pPr algn="ctr"/>
            <a:r>
              <a:rPr lang="en-US" altLang="zh-CN" sz="2000" b="1" dirty="0">
                <a:solidFill>
                  <a:schemeClr val="bg1">
                    <a:lumMod val="50000"/>
                  </a:scheme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cs typeface="宋体" panose="02010600030101010101" pitchFamily="2" charset="-122"/>
              </a:rPr>
              <a:t>Cutting</a:t>
            </a:r>
          </a:p>
        </p:txBody>
      </p:sp>
      <p:sp>
        <p:nvSpPr>
          <p:cNvPr id="17" name="椭圆 16">
            <a:extLst>
              <a:ext uri="{FF2B5EF4-FFF2-40B4-BE49-F238E27FC236}">
                <a16:creationId xmlns:a16="http://schemas.microsoft.com/office/drawing/2014/main" id="{1CDAC58A-80B7-8C42-C4CC-4C385BA52791}"/>
              </a:ext>
            </a:extLst>
          </p:cNvPr>
          <p:cNvSpPr/>
          <p:nvPr/>
        </p:nvSpPr>
        <p:spPr>
          <a:xfrm>
            <a:off x="9466926" y="136525"/>
            <a:ext cx="1323963" cy="240990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pic>
        <p:nvPicPr>
          <p:cNvPr id="409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95279" y="5592919"/>
            <a:ext cx="2163200" cy="1265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fbeelding 3" descr="Afbeelding met origami&#10;&#10;Beschrijving automatisch gegenereerd met gemiddelde betrouwbaarheid">
            <a:extLst>
              <a:ext uri="{FF2B5EF4-FFF2-40B4-BE49-F238E27FC236}">
                <a16:creationId xmlns:a16="http://schemas.microsoft.com/office/drawing/2014/main" id="{C44656D2-F290-77DD-53B6-E3094ECD5C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0310" y="5837506"/>
            <a:ext cx="1149795" cy="775906"/>
          </a:xfrm>
          <a:prstGeom prst="rect">
            <a:avLst/>
          </a:prstGeom>
        </p:spPr>
      </p:pic>
      <p:pic>
        <p:nvPicPr>
          <p:cNvPr id="2" name="Picture 1">
            <a:extLst>
              <a:ext uri="{FF2B5EF4-FFF2-40B4-BE49-F238E27FC236}">
                <a16:creationId xmlns:a16="http://schemas.microsoft.com/office/drawing/2014/main" id="{9E273DD2-097F-3E30-ADF8-2DDFF55129CA}"/>
              </a:ext>
            </a:extLst>
          </p:cNvPr>
          <p:cNvPicPr>
            <a:picLocks noChangeAspect="1"/>
          </p:cNvPicPr>
          <p:nvPr/>
        </p:nvPicPr>
        <p:blipFill>
          <a:blip r:embed="rId9"/>
          <a:stretch>
            <a:fillRect/>
          </a:stretch>
        </p:blipFill>
        <p:spPr>
          <a:xfrm>
            <a:off x="159607" y="136525"/>
            <a:ext cx="975445" cy="695004"/>
          </a:xfrm>
          <a:prstGeom prst="rect">
            <a:avLst/>
          </a:prstGeom>
        </p:spPr>
      </p:pic>
    </p:spTree>
    <p:extLst>
      <p:ext uri="{BB962C8B-B14F-4D97-AF65-F5344CB8AC3E}">
        <p14:creationId xmlns:p14="http://schemas.microsoft.com/office/powerpoint/2010/main" val="2244021238"/>
      </p:ext>
    </p:extLst>
  </p:cSld>
  <p:clrMapOvr>
    <a:masterClrMapping/>
  </p:clrMapOvr>
  <mc:AlternateContent xmlns:mc="http://schemas.openxmlformats.org/markup-compatibility/2006" xmlns:p14="http://schemas.microsoft.com/office/powerpoint/2010/main">
    <mc:Choice Requires="p14">
      <p:transition spd="slow" p14:dur="1625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288C7FB0-77EC-6B52-531E-E266CDB20E2D}"/>
              </a:ext>
            </a:extLst>
          </p:cNvPr>
          <p:cNvSpPr txBox="1"/>
          <p:nvPr/>
        </p:nvSpPr>
        <p:spPr>
          <a:xfrm>
            <a:off x="1401288" y="162710"/>
            <a:ext cx="10648208" cy="1083523"/>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altLang="zh-CN" sz="4000" b="1" dirty="0">
                <a:solidFill>
                  <a:srgbClr val="002060"/>
                </a:solidFill>
                <a:effectLst>
                  <a:outerShdw blurRad="38100" dist="38100" dir="2700000" algn="tl">
                    <a:srgbClr val="000000">
                      <a:alpha val="43137"/>
                    </a:srgbClr>
                  </a:outerShdw>
                </a:effectLst>
                <a:latin typeface="+mj-lt"/>
                <a:ea typeface="+mj-ea"/>
                <a:cs typeface="+mj-cs"/>
              </a:rPr>
              <a:t>3rd  Safety &amp; Improved Earthquake-Resistant strength</a:t>
            </a:r>
          </a:p>
        </p:txBody>
      </p:sp>
      <p:sp>
        <p:nvSpPr>
          <p:cNvPr id="5" name="文本框 4">
            <a:extLst>
              <a:ext uri="{FF2B5EF4-FFF2-40B4-BE49-F238E27FC236}">
                <a16:creationId xmlns:a16="http://schemas.microsoft.com/office/drawing/2014/main" id="{4CA9FE21-0910-3434-655C-651598597C54}"/>
              </a:ext>
            </a:extLst>
          </p:cNvPr>
          <p:cNvSpPr txBox="1"/>
          <p:nvPr/>
        </p:nvSpPr>
        <p:spPr>
          <a:xfrm>
            <a:off x="220796" y="1188667"/>
            <a:ext cx="5875204" cy="5569854"/>
          </a:xfrm>
          <a:prstGeom prst="rect">
            <a:avLst/>
          </a:prstGeom>
        </p:spPr>
        <p:txBody>
          <a:bodyPr vert="horz" lIns="91440" tIns="45720" rIns="91440" bIns="45720" rtlCol="0" anchor="t">
            <a:noAutofit/>
          </a:bodyPr>
          <a:lstStyle/>
          <a:p>
            <a:pPr marL="1200150" indent="-457200">
              <a:lnSpc>
                <a:spcPct val="110000"/>
              </a:lnSpc>
              <a:spcAft>
                <a:spcPts val="600"/>
              </a:spcAft>
              <a:buFont typeface="Wingdings" panose="05000000000000000000" pitchFamily="2" charset="2"/>
              <a:buChar char="Ø"/>
            </a:pPr>
            <a:r>
              <a:rPr lang="en-US" altLang="zh-CN" b="1" dirty="0">
                <a:solidFill>
                  <a:srgbClr val="0033CC"/>
                </a:solidFill>
                <a:latin typeface="DengXian" panose="02010600030101010101" pitchFamily="2" charset="-122"/>
                <a:ea typeface="DengXian" panose="02010600030101010101" pitchFamily="2" charset="-122"/>
              </a:rPr>
              <a:t>Heat generated by lathe cut threads along with tooling, cuts and tears at the metal, thus diminishing the pipes original strength. Lathe cut threads tear at the bottom of the "v" grove and vary with tooling wear.</a:t>
            </a:r>
          </a:p>
          <a:p>
            <a:pPr marL="1200150" indent="-457200">
              <a:lnSpc>
                <a:spcPct val="110000"/>
              </a:lnSpc>
              <a:spcAft>
                <a:spcPts val="600"/>
              </a:spcAft>
              <a:buFont typeface="Wingdings" panose="05000000000000000000" pitchFamily="2" charset="2"/>
              <a:buChar char="Ø"/>
            </a:pPr>
            <a:r>
              <a:rPr lang="en-US" altLang="zh-CN" b="1" dirty="0">
                <a:solidFill>
                  <a:srgbClr val="0033CC"/>
                </a:solidFill>
                <a:latin typeface="DengXian" panose="02010600030101010101" pitchFamily="2" charset="-122"/>
                <a:ea typeface="DengXian" panose="02010600030101010101" pitchFamily="2" charset="-122"/>
              </a:rPr>
              <a:t>Press Rolled® Thread Technology adds strength to the metal product.  Increases bending strength, Increases tensile strength, Increases surface hardness. It is stronger than the original pipe itself. </a:t>
            </a:r>
          </a:p>
          <a:p>
            <a:pPr marL="1200150" indent="-457200">
              <a:lnSpc>
                <a:spcPct val="110000"/>
              </a:lnSpc>
              <a:spcAft>
                <a:spcPts val="600"/>
              </a:spcAft>
              <a:buFont typeface="Wingdings" panose="05000000000000000000" pitchFamily="2" charset="2"/>
              <a:buChar char="Ø"/>
            </a:pPr>
            <a:r>
              <a:rPr lang="en-US" altLang="zh-CN" b="1" dirty="0">
                <a:solidFill>
                  <a:srgbClr val="0033CC"/>
                </a:solidFill>
                <a:latin typeface="DengXian" panose="02010600030101010101" pitchFamily="2" charset="-122"/>
                <a:ea typeface="DengXian" panose="02010600030101010101" pitchFamily="2" charset="-122"/>
              </a:rPr>
              <a:t>Our Press Rolled® Thread Technology produces a uniform thread formation adding 40% - 60% to the thread groove, adding strength and eliminating loose fit, sediment build-up at starter threads, drift and lateral displacement of the piping under stress.</a:t>
            </a:r>
            <a:endParaRPr lang="en-US" altLang="zh-CN" b="1" dirty="0">
              <a:solidFill>
                <a:srgbClr val="0033CC"/>
              </a:solidFill>
              <a:effectLst/>
              <a:latin typeface="DengXian" panose="02010600030101010101" pitchFamily="2" charset="-122"/>
              <a:ea typeface="DengXian" panose="02010600030101010101" pitchFamily="2" charset="-122"/>
            </a:endParaRPr>
          </a:p>
        </p:txBody>
      </p:sp>
      <p:pic>
        <p:nvPicPr>
          <p:cNvPr id="8" name="图片 7">
            <a:extLst>
              <a:ext uri="{FF2B5EF4-FFF2-40B4-BE49-F238E27FC236}">
                <a16:creationId xmlns:a16="http://schemas.microsoft.com/office/drawing/2014/main" id="{96600A97-CE40-5F57-9571-F18C7B98EFCF}"/>
              </a:ext>
            </a:extLst>
          </p:cNvPr>
          <p:cNvPicPr>
            <a:picLocks noChangeAspect="1"/>
          </p:cNvPicPr>
          <p:nvPr/>
        </p:nvPicPr>
        <p:blipFill rotWithShape="1">
          <a:blip r:embed="rId2">
            <a:extLst>
              <a:ext uri="{28A0092B-C50C-407E-A947-70E740481C1C}">
                <a14:useLocalDpi xmlns:a14="http://schemas.microsoft.com/office/drawing/2010/main" val="0"/>
              </a:ext>
            </a:extLst>
          </a:blip>
          <a:srcRect l="8049" t="4020" r="4861" b="1636"/>
          <a:stretch/>
        </p:blipFill>
        <p:spPr>
          <a:xfrm>
            <a:off x="6017068" y="1551008"/>
            <a:ext cx="5640266" cy="4224759"/>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
        <p:nvSpPr>
          <p:cNvPr id="12" name="文本框 11">
            <a:extLst>
              <a:ext uri="{FF2B5EF4-FFF2-40B4-BE49-F238E27FC236}">
                <a16:creationId xmlns:a16="http://schemas.microsoft.com/office/drawing/2014/main" id="{566041E6-45EB-1670-1B2E-9343306280FA}"/>
              </a:ext>
            </a:extLst>
          </p:cNvPr>
          <p:cNvSpPr txBox="1"/>
          <p:nvPr/>
        </p:nvSpPr>
        <p:spPr>
          <a:xfrm>
            <a:off x="7766619" y="1707449"/>
            <a:ext cx="3648998" cy="382048"/>
          </a:xfrm>
          <a:prstGeom prst="rect">
            <a:avLst/>
          </a:prstGeom>
          <a:solidFill>
            <a:srgbClr val="92D050"/>
          </a:solidFill>
        </p:spPr>
        <p:txBody>
          <a:bodyPr vert="horz" lIns="91440" tIns="45720" rIns="91440" bIns="45720" rtlCol="0" anchor="ctr">
            <a:noAutofit/>
          </a:bodyPr>
          <a:lstStyle/>
          <a:p>
            <a:pPr algn="ctr">
              <a:lnSpc>
                <a:spcPct val="90000"/>
              </a:lnSpc>
              <a:spcBef>
                <a:spcPct val="0"/>
              </a:spcBef>
              <a:spcAft>
                <a:spcPts val="600"/>
              </a:spcAft>
            </a:pPr>
            <a:r>
              <a:rPr lang="en-US" altLang="zh-CN" sz="2000" b="1" dirty="0">
                <a:solidFill>
                  <a:schemeClr val="bg1"/>
                </a:solidFill>
                <a:effectLst>
                  <a:outerShdw blurRad="38100" dist="38100" dir="2700000" algn="tl">
                    <a:srgbClr val="000000">
                      <a:alpha val="43137"/>
                    </a:srgbClr>
                  </a:outerShdw>
                </a:effectLst>
                <a:latin typeface="+mj-lt"/>
                <a:ea typeface="+mj-ea"/>
                <a:cs typeface="+mj-cs"/>
              </a:rPr>
              <a:t>Rolled thread tooth cross-section </a:t>
            </a:r>
          </a:p>
        </p:txBody>
      </p:sp>
      <p:sp>
        <p:nvSpPr>
          <p:cNvPr id="13" name="文本框 12">
            <a:extLst>
              <a:ext uri="{FF2B5EF4-FFF2-40B4-BE49-F238E27FC236}">
                <a16:creationId xmlns:a16="http://schemas.microsoft.com/office/drawing/2014/main" id="{1C84459A-4841-9A64-2FE0-55FDECE1D503}"/>
              </a:ext>
            </a:extLst>
          </p:cNvPr>
          <p:cNvSpPr txBox="1"/>
          <p:nvPr/>
        </p:nvSpPr>
        <p:spPr>
          <a:xfrm>
            <a:off x="7780114" y="3782570"/>
            <a:ext cx="3648998" cy="382048"/>
          </a:xfrm>
          <a:prstGeom prst="rect">
            <a:avLst/>
          </a:prstGeom>
          <a:solidFill>
            <a:srgbClr val="92D050"/>
          </a:solidFill>
        </p:spPr>
        <p:txBody>
          <a:bodyPr vert="horz" lIns="91440" tIns="45720" rIns="91440" bIns="45720" rtlCol="0" anchor="ctr">
            <a:noAutofit/>
          </a:bodyPr>
          <a:lstStyle/>
          <a:p>
            <a:pPr algn="ctr">
              <a:lnSpc>
                <a:spcPct val="90000"/>
              </a:lnSpc>
              <a:spcBef>
                <a:spcPct val="0"/>
              </a:spcBef>
              <a:spcAft>
                <a:spcPts val="600"/>
              </a:spcAft>
            </a:pPr>
            <a:r>
              <a:rPr lang="en-US" altLang="zh-CN" sz="2000" b="1" dirty="0">
                <a:solidFill>
                  <a:schemeClr val="bg1"/>
                </a:solidFill>
                <a:effectLst>
                  <a:outerShdw blurRad="38100" dist="38100" dir="2700000" algn="tl">
                    <a:srgbClr val="000000">
                      <a:alpha val="43137"/>
                    </a:srgbClr>
                  </a:outerShdw>
                </a:effectLst>
                <a:latin typeface="+mj-lt"/>
                <a:ea typeface="+mj-ea"/>
                <a:cs typeface="+mj-cs"/>
              </a:rPr>
              <a:t>Cut thread tooth cross-section </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93224" y="5875793"/>
            <a:ext cx="2133280" cy="97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fbeelding 2" descr="Afbeelding met origami&#10;&#10;Beschrijving automatisch gegenereerd met gemiddelde betrouwbaarheid">
            <a:extLst>
              <a:ext uri="{FF2B5EF4-FFF2-40B4-BE49-F238E27FC236}">
                <a16:creationId xmlns:a16="http://schemas.microsoft.com/office/drawing/2014/main" id="{133338AB-5D08-5720-74FB-9F1150994E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0159" y="5875792"/>
            <a:ext cx="1293065" cy="973387"/>
          </a:xfrm>
          <a:prstGeom prst="rect">
            <a:avLst/>
          </a:prstGeom>
        </p:spPr>
      </p:pic>
      <p:pic>
        <p:nvPicPr>
          <p:cNvPr id="2" name="Picture 1">
            <a:extLst>
              <a:ext uri="{FF2B5EF4-FFF2-40B4-BE49-F238E27FC236}">
                <a16:creationId xmlns:a16="http://schemas.microsoft.com/office/drawing/2014/main" id="{14427C84-42DD-02AC-B296-E81FF45CE2DA}"/>
              </a:ext>
            </a:extLst>
          </p:cNvPr>
          <p:cNvPicPr>
            <a:picLocks noChangeAspect="1"/>
          </p:cNvPicPr>
          <p:nvPr/>
        </p:nvPicPr>
        <p:blipFill>
          <a:blip r:embed="rId5"/>
          <a:stretch>
            <a:fillRect/>
          </a:stretch>
        </p:blipFill>
        <p:spPr>
          <a:xfrm>
            <a:off x="142504" y="135991"/>
            <a:ext cx="975445" cy="695004"/>
          </a:xfrm>
          <a:prstGeom prst="rect">
            <a:avLst/>
          </a:prstGeom>
        </p:spPr>
      </p:pic>
    </p:spTree>
    <p:extLst>
      <p:ext uri="{BB962C8B-B14F-4D97-AF65-F5344CB8AC3E}">
        <p14:creationId xmlns:p14="http://schemas.microsoft.com/office/powerpoint/2010/main" val="22942837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0" advTm="21000"/>
    </mc:Choice>
    <mc:Fallback xmlns="">
      <p:transition spd="slow" advTm="2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DFEB0F0C-F429-A10C-247D-A8E595A04AA5}"/>
              </a:ext>
            </a:extLst>
          </p:cNvPr>
          <p:cNvSpPr txBox="1"/>
          <p:nvPr/>
        </p:nvSpPr>
        <p:spPr>
          <a:xfrm>
            <a:off x="178130" y="5226173"/>
            <a:ext cx="12013868" cy="571363"/>
          </a:xfrm>
          <a:prstGeom prst="rect">
            <a:avLst/>
          </a:prstGeom>
        </p:spPr>
        <p:txBody>
          <a:bodyPr vert="horz" lIns="91440" tIns="45720" rIns="91440" bIns="45720" rtlCol="0">
            <a:noAutofit/>
          </a:bodyPr>
          <a:lstStyle/>
          <a:p>
            <a:pPr>
              <a:lnSpc>
                <a:spcPct val="90000"/>
              </a:lnSpc>
              <a:spcBef>
                <a:spcPct val="0"/>
              </a:spcBef>
              <a:spcAft>
                <a:spcPts val="600"/>
              </a:spcAft>
            </a:pPr>
            <a:r>
              <a:rPr lang="en-US" altLang="zh-CN" sz="4000" b="1" dirty="0">
                <a:solidFill>
                  <a:srgbClr val="002060"/>
                </a:solidFill>
                <a:effectLst>
                  <a:outerShdw blurRad="38100" dist="38100" dir="2700000" algn="tl">
                    <a:srgbClr val="000000">
                      <a:alpha val="43137"/>
                    </a:srgbClr>
                  </a:outerShdw>
                </a:effectLst>
                <a:latin typeface="+mj-lt"/>
                <a:ea typeface="+mj-ea"/>
                <a:cs typeface="+mj-cs"/>
              </a:rPr>
              <a:t>Safety &amp; Improved Earthquake-Resistant strength</a:t>
            </a:r>
          </a:p>
        </p:txBody>
      </p:sp>
      <p:pic>
        <p:nvPicPr>
          <p:cNvPr id="13" name="图片 12" descr="图片包含 室内, 事情, 墙壁, 金属器皿&#10;&#10;已生成极高可信度的说明">
            <a:extLst>
              <a:ext uri="{FF2B5EF4-FFF2-40B4-BE49-F238E27FC236}">
                <a16:creationId xmlns:a16="http://schemas.microsoft.com/office/drawing/2014/main" id="{0DBFE999-019F-BDFA-F4CE-E1921359BF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582" r="12676"/>
          <a:stretch/>
        </p:blipFill>
        <p:spPr>
          <a:xfrm rot="5400000">
            <a:off x="745159" y="-745159"/>
            <a:ext cx="4605681" cy="6096000"/>
          </a:xfrm>
          <a:prstGeom prst="rect">
            <a:avLst/>
          </a:prstGeom>
        </p:spPr>
      </p:pic>
      <p:pic>
        <p:nvPicPr>
          <p:cNvPr id="4" name="图片 3" descr="图片包含 文字, 地图&#10;&#10;已生成极高可信度的说明">
            <a:extLst>
              <a:ext uri="{FF2B5EF4-FFF2-40B4-BE49-F238E27FC236}">
                <a16:creationId xmlns:a16="http://schemas.microsoft.com/office/drawing/2014/main" id="{CF10350A-22CC-54CD-2EEA-CBAD7B6499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042" b="2"/>
          <a:stretch/>
        </p:blipFill>
        <p:spPr>
          <a:xfrm>
            <a:off x="6095998" y="10"/>
            <a:ext cx="6096000" cy="4605671"/>
          </a:xfrm>
          <a:prstGeom prst="rect">
            <a:avLst/>
          </a:prstGeom>
          <a:scene3d>
            <a:camera prst="orthographicFront"/>
            <a:lightRig rig="twoPt" dir="t">
              <a:rot lat="0" lon="0" rev="7800000"/>
            </a:lightRig>
          </a:scene3d>
          <a:sp3d contourW="6350">
            <a:bevelT w="50800" h="16510"/>
            <a:contourClr>
              <a:srgbClr val="C0C0C0"/>
            </a:contourClr>
          </a:sp3d>
        </p:spPr>
      </p:pic>
      <p:sp>
        <p:nvSpPr>
          <p:cNvPr id="3" name="灯片编号占位符 2">
            <a:extLst>
              <a:ext uri="{FF2B5EF4-FFF2-40B4-BE49-F238E27FC236}">
                <a16:creationId xmlns:a16="http://schemas.microsoft.com/office/drawing/2014/main" id="{95E1F474-C58E-9491-6D66-27C8E5D9770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8DB056C4-7501-4973-B00A-90670A6E6A59}" type="slidenum">
              <a:rPr kumimoji="0" lang="en-US" altLang="zh-CN" sz="1200" b="0" i="0" u="none" strike="noStrike" cap="none" spc="0" normalizeH="0" baseline="0" noProof="0">
                <a:ln>
                  <a:noFill/>
                </a:ln>
                <a:effectLst/>
                <a:uLnTx/>
                <a:uFillTx/>
              </a:rPr>
              <a:pPr marR="0" lvl="0" indent="0" fontAlgn="auto">
                <a:spcBef>
                  <a:spcPts val="0"/>
                </a:spcBef>
                <a:spcAft>
                  <a:spcPts val="600"/>
                </a:spcAft>
                <a:buClrTx/>
                <a:buSzTx/>
                <a:buFontTx/>
                <a:buNone/>
                <a:tabLst/>
                <a:defRPr/>
              </a:pPr>
              <a:t>9</a:t>
            </a:fld>
            <a:endParaRPr kumimoji="0" lang="en-US" altLang="zh-CN" sz="1200" b="0" i="0" u="none" strike="noStrike" cap="none" spc="0" normalizeH="0" baseline="0" noProof="0">
              <a:ln>
                <a:noFill/>
              </a:ln>
              <a:effectLst/>
              <a:uLnTx/>
              <a:uFillTx/>
            </a:endParaRPr>
          </a:p>
        </p:txBody>
      </p:sp>
      <p:sp>
        <p:nvSpPr>
          <p:cNvPr id="8" name="文本框 7">
            <a:extLst>
              <a:ext uri="{FF2B5EF4-FFF2-40B4-BE49-F238E27FC236}">
                <a16:creationId xmlns:a16="http://schemas.microsoft.com/office/drawing/2014/main" id="{D47D9DED-31EF-85FF-0ED1-2EA930651355}"/>
              </a:ext>
            </a:extLst>
          </p:cNvPr>
          <p:cNvSpPr txBox="1"/>
          <p:nvPr/>
        </p:nvSpPr>
        <p:spPr>
          <a:xfrm>
            <a:off x="-2" y="158540"/>
            <a:ext cx="9702142" cy="400353"/>
          </a:xfrm>
          <a:prstGeom prst="rect">
            <a:avLst/>
          </a:prstGeom>
          <a:solidFill>
            <a:schemeClr val="bg1"/>
          </a:solidFill>
        </p:spPr>
        <p:txBody>
          <a:bodyPr vert="horz" lIns="91440" tIns="45720" rIns="91440" bIns="45720" rtlCol="0" anchor="b">
            <a:noAutofit/>
          </a:bodyPr>
          <a:lstStyle/>
          <a:p>
            <a:pPr algn="ctr">
              <a:lnSpc>
                <a:spcPct val="90000"/>
              </a:lnSpc>
              <a:spcBef>
                <a:spcPct val="0"/>
              </a:spcBef>
              <a:spcAft>
                <a:spcPts val="600"/>
              </a:spcAft>
            </a:pPr>
            <a:endParaRPr lang="en-US" altLang="zh-CN" kern="1200" dirty="0">
              <a:solidFill>
                <a:schemeClr val="tx1"/>
              </a:solidFill>
              <a:effectLst/>
              <a:latin typeface="+mj-lt"/>
              <a:ea typeface="+mj-ea"/>
              <a:cs typeface="+mj-cs"/>
            </a:endParaRPr>
          </a:p>
          <a:p>
            <a:pPr algn="ctr">
              <a:lnSpc>
                <a:spcPct val="90000"/>
              </a:lnSpc>
              <a:spcBef>
                <a:spcPct val="0"/>
              </a:spcBef>
              <a:spcAft>
                <a:spcPts val="600"/>
              </a:spcAft>
            </a:pPr>
            <a:r>
              <a:rPr lang="en-US" altLang="zh-CN" sz="2400" b="1" kern="1200" dirty="0">
                <a:solidFill>
                  <a:srgbClr val="002060"/>
                </a:solidFill>
                <a:effectLst>
                  <a:outerShdw blurRad="38100" dist="38100" dir="2700000" algn="tl">
                    <a:srgbClr val="000000">
                      <a:alpha val="43137"/>
                    </a:srgbClr>
                  </a:outerShdw>
                </a:effectLst>
                <a:latin typeface="+mj-lt"/>
                <a:ea typeface="+mj-ea"/>
                <a:cs typeface="+mj-cs"/>
              </a:rPr>
              <a:t>Press Rolled</a:t>
            </a:r>
            <a:r>
              <a:rPr lang="en-US" altLang="zh-CN" sz="2400" dirty="0">
                <a:solidFill>
                  <a:srgbClr val="002060"/>
                </a:solidFill>
                <a:effectLst>
                  <a:outerShdw blurRad="38100" dist="38100" dir="2700000" algn="tl">
                    <a:srgbClr val="000000">
                      <a:alpha val="43137"/>
                    </a:srgbClr>
                  </a:outerShdw>
                </a:effectLst>
                <a:latin typeface="+mj-lt"/>
                <a:ea typeface="+mj-ea"/>
                <a:cs typeface="+mj-cs"/>
              </a:rPr>
              <a:t>®</a:t>
            </a:r>
            <a:r>
              <a:rPr lang="en-US" altLang="zh-CN" sz="2400" b="1" kern="1200" dirty="0">
                <a:solidFill>
                  <a:srgbClr val="002060"/>
                </a:solidFill>
                <a:effectLst>
                  <a:outerShdw blurRad="38100" dist="38100" dir="2700000" algn="tl">
                    <a:srgbClr val="000000">
                      <a:alpha val="43137"/>
                    </a:srgbClr>
                  </a:outerShdw>
                </a:effectLst>
                <a:latin typeface="+mj-lt"/>
                <a:ea typeface="+mj-ea"/>
                <a:cs typeface="+mj-cs"/>
              </a:rPr>
              <a:t> Thread Pipe Connection is as strong as pipe welding!</a:t>
            </a:r>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64040" y="5892372"/>
            <a:ext cx="2516303" cy="910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fbeelding 4" descr="Afbeelding met origami&#10;&#10;Beschrijving automatisch gegenereerd met gemiddelde betrouwbaarheid">
            <a:extLst>
              <a:ext uri="{FF2B5EF4-FFF2-40B4-BE49-F238E27FC236}">
                <a16:creationId xmlns:a16="http://schemas.microsoft.com/office/drawing/2014/main" id="{67F69A80-7D9D-2F80-A180-81D020AB92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9094" y="6008884"/>
            <a:ext cx="1254946" cy="794015"/>
          </a:xfrm>
          <a:prstGeom prst="rect">
            <a:avLst/>
          </a:prstGeom>
        </p:spPr>
      </p:pic>
    </p:spTree>
    <p:extLst>
      <p:ext uri="{BB962C8B-B14F-4D97-AF65-F5344CB8AC3E}">
        <p14:creationId xmlns:p14="http://schemas.microsoft.com/office/powerpoint/2010/main" val="2200519948"/>
      </p:ext>
    </p:extLst>
  </p:cSld>
  <p:clrMapOvr>
    <a:masterClrMapping/>
  </p:clrMapOvr>
  <mc:AlternateContent xmlns:mc="http://schemas.openxmlformats.org/markup-compatibility/2006" xmlns:p14="http://schemas.microsoft.com/office/powerpoint/2010/main">
    <mc:Choice Requires="p14">
      <p:transition p14:dur="0" advTm="20000"/>
    </mc:Choice>
    <mc:Fallback xmlns="">
      <p:transition advTm="2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2.0"/>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502</TotalTime>
  <Words>939</Words>
  <Application>Microsoft Office PowerPoint</Application>
  <PresentationFormat>Widescreen</PresentationFormat>
  <Paragraphs>148</Paragraphs>
  <Slides>15</Slides>
  <Notes>9</Notes>
  <HiddenSlides>0</HiddenSlides>
  <MMClips>3</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15</vt:i4>
      </vt:variant>
    </vt:vector>
  </HeadingPairs>
  <TitlesOfParts>
    <vt:vector size="29" baseType="lpstr">
      <vt:lpstr>Arial</vt:lpstr>
      <vt:lpstr>DengXian</vt:lpstr>
      <vt:lpstr>MS Shell Dlg 2</vt:lpstr>
      <vt:lpstr>Trebuchet MS</vt:lpstr>
      <vt:lpstr>Wingdings 3</vt:lpstr>
      <vt:lpstr>等线 Light</vt:lpstr>
      <vt:lpstr>Calibri</vt:lpstr>
      <vt:lpstr>DengXian</vt:lpstr>
      <vt:lpstr>Wingdings</vt:lpstr>
      <vt:lpstr>Wingdings 2</vt:lpstr>
      <vt:lpstr>Calibri Light</vt:lpstr>
      <vt:lpstr>自定义设计方案</vt:lpstr>
      <vt:lpstr>1_HDOfficeLightV0</vt:lpstr>
      <vt:lpstr>Facet</vt:lpstr>
      <vt:lpstr>Revolutionary Sustainable Environmentally Friendly European production of Press Rolled® Barrel Nipples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Exclusive dealer for Europe: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на PowerPoint</dc:title>
  <dc:creator>Martin</dc:creator>
  <cp:lastModifiedBy>Johannes Krijgsman</cp:lastModifiedBy>
  <cp:revision>675</cp:revision>
  <cp:lastPrinted>2022-09-15T05:45:25Z</cp:lastPrinted>
  <dcterms:created xsi:type="dcterms:W3CDTF">2022-07-20T01:16:06Z</dcterms:created>
  <dcterms:modified xsi:type="dcterms:W3CDTF">2024-10-16T15:58:27Z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6A949C1FF3017B895157D762B19C75DF</vt:lpwstr>
  </property>
  <property fmtid="{D5CDD505-2E9C-101B-9397-08002B2CF9AE}" pid="3" name="KSOProductBuildVer">
    <vt:lpwstr>2052-4.3.0.7281</vt:lpwstr>
  </property>
</Properties>
</file>